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21"/>
  </p:notesMasterIdLst>
  <p:sldIdLst>
    <p:sldId id="263" r:id="rId3"/>
    <p:sldId id="269" r:id="rId4"/>
    <p:sldId id="282" r:id="rId5"/>
    <p:sldId id="283" r:id="rId6"/>
    <p:sldId id="285" r:id="rId7"/>
    <p:sldId id="286" r:id="rId8"/>
    <p:sldId id="284" r:id="rId9"/>
    <p:sldId id="264" r:id="rId10"/>
    <p:sldId id="278" r:id="rId11"/>
    <p:sldId id="270" r:id="rId12"/>
    <p:sldId id="289" r:id="rId13"/>
    <p:sldId id="290" r:id="rId14"/>
    <p:sldId id="291" r:id="rId15"/>
    <p:sldId id="275" r:id="rId16"/>
    <p:sldId id="277" r:id="rId17"/>
    <p:sldId id="279" r:id="rId18"/>
    <p:sldId id="271" r:id="rId19"/>
    <p:sldId id="266" r:id="rId2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te" initials="J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58A"/>
    <a:srgbClr val="465C7F"/>
    <a:srgbClr val="FFFFFF"/>
    <a:srgbClr val="0070BD"/>
    <a:srgbClr val="4E2682"/>
    <a:srgbClr val="006C55"/>
    <a:srgbClr val="BD0000"/>
    <a:srgbClr val="FFBE02"/>
    <a:srgbClr val="4E81C1"/>
    <a:srgbClr val="702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86423" autoAdjust="0"/>
  </p:normalViewPr>
  <p:slideViewPr>
    <p:cSldViewPr snapToGrid="0" snapToObjects="1" showGuides="1">
      <p:cViewPr varScale="1">
        <p:scale>
          <a:sx n="59" d="100"/>
          <a:sy n="59" d="100"/>
        </p:scale>
        <p:origin x="93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7B00C-8326-4544-8A9A-F45FBC46D3A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2316B6-00D0-48AC-8350-86FD0DF97A99}">
      <dgm:prSet phldrT="[Text]"/>
      <dgm:spPr>
        <a:solidFill>
          <a:srgbClr val="0070BD"/>
        </a:solidFill>
      </dgm:spPr>
      <dgm:t>
        <a:bodyPr/>
        <a:lstStyle/>
        <a:p>
          <a:r>
            <a:rPr lang="en-US" dirty="0"/>
            <a:t>Identify</a:t>
          </a:r>
        </a:p>
      </dgm:t>
    </dgm:pt>
    <dgm:pt modelId="{A75DBCD9-D520-44D8-A2B7-259AD6DEA83B}" type="parTrans" cxnId="{6D1F9CE9-4270-43D8-8244-7DC54248169A}">
      <dgm:prSet/>
      <dgm:spPr/>
      <dgm:t>
        <a:bodyPr/>
        <a:lstStyle/>
        <a:p>
          <a:endParaRPr lang="en-US"/>
        </a:p>
      </dgm:t>
    </dgm:pt>
    <dgm:pt modelId="{7B2249AE-AF8E-4D0A-B24A-6A33C8EA6B04}" type="sibTrans" cxnId="{6D1F9CE9-4270-43D8-8244-7DC54248169A}">
      <dgm:prSet/>
      <dgm:spPr/>
      <dgm:t>
        <a:bodyPr/>
        <a:lstStyle/>
        <a:p>
          <a:endParaRPr lang="en-US"/>
        </a:p>
      </dgm:t>
    </dgm:pt>
    <dgm:pt modelId="{A7695517-9D47-4DDA-B17D-7445A70F7C0B}">
      <dgm:prSet phldrT="[Text]"/>
      <dgm:spPr>
        <a:solidFill>
          <a:srgbClr val="4E2682"/>
        </a:solidFill>
      </dgm:spPr>
      <dgm:t>
        <a:bodyPr/>
        <a:lstStyle/>
        <a:p>
          <a:r>
            <a:rPr lang="en-US" dirty="0"/>
            <a:t>Protect</a:t>
          </a:r>
        </a:p>
      </dgm:t>
    </dgm:pt>
    <dgm:pt modelId="{B831F539-9481-4577-9874-99A44AB73291}" type="parTrans" cxnId="{A3BD8C3B-2BF9-4E5C-9B4D-A8FDB0581347}">
      <dgm:prSet/>
      <dgm:spPr/>
      <dgm:t>
        <a:bodyPr/>
        <a:lstStyle/>
        <a:p>
          <a:endParaRPr lang="en-US"/>
        </a:p>
      </dgm:t>
    </dgm:pt>
    <dgm:pt modelId="{C42167FE-9F5B-4A41-BBC0-AEFED23860EE}" type="sibTrans" cxnId="{A3BD8C3B-2BF9-4E5C-9B4D-A8FDB0581347}">
      <dgm:prSet/>
      <dgm:spPr/>
      <dgm:t>
        <a:bodyPr/>
        <a:lstStyle/>
        <a:p>
          <a:endParaRPr lang="en-US"/>
        </a:p>
      </dgm:t>
    </dgm:pt>
    <dgm:pt modelId="{1EF5DB74-DF0C-4DFD-97FA-C2B2C6024316}">
      <dgm:prSet phldrT="[Text]"/>
      <dgm:spPr>
        <a:solidFill>
          <a:srgbClr val="FFBE02"/>
        </a:solidFill>
      </dgm:spPr>
      <dgm:t>
        <a:bodyPr/>
        <a:lstStyle/>
        <a:p>
          <a:r>
            <a:rPr lang="en-US" dirty="0"/>
            <a:t>Detect</a:t>
          </a:r>
        </a:p>
      </dgm:t>
    </dgm:pt>
    <dgm:pt modelId="{BDF3002E-AC5C-4FB2-B359-20FCEC1F54F3}" type="parTrans" cxnId="{BB5F84AB-A71B-4E2B-892F-BED672961CF7}">
      <dgm:prSet/>
      <dgm:spPr/>
      <dgm:t>
        <a:bodyPr/>
        <a:lstStyle/>
        <a:p>
          <a:endParaRPr lang="en-US"/>
        </a:p>
      </dgm:t>
    </dgm:pt>
    <dgm:pt modelId="{EC6C6FA9-5169-4F77-8A59-2D7559FDD21E}" type="sibTrans" cxnId="{BB5F84AB-A71B-4E2B-892F-BED672961CF7}">
      <dgm:prSet/>
      <dgm:spPr/>
      <dgm:t>
        <a:bodyPr/>
        <a:lstStyle/>
        <a:p>
          <a:endParaRPr lang="en-US"/>
        </a:p>
      </dgm:t>
    </dgm:pt>
    <dgm:pt modelId="{CF653C6E-0D1D-4790-A259-9E17EBD2FCA9}">
      <dgm:prSet phldrT="[Text]"/>
      <dgm:spPr>
        <a:solidFill>
          <a:srgbClr val="BD0000"/>
        </a:solidFill>
      </dgm:spPr>
      <dgm:t>
        <a:bodyPr/>
        <a:lstStyle/>
        <a:p>
          <a:r>
            <a:rPr lang="en-US" dirty="0"/>
            <a:t>Respond</a:t>
          </a:r>
        </a:p>
      </dgm:t>
    </dgm:pt>
    <dgm:pt modelId="{EFF1BD26-89B5-47C9-A0BC-D68C8C49C59C}" type="parTrans" cxnId="{AC7BCBB3-2880-4BD8-B8A7-4276345DD5AB}">
      <dgm:prSet/>
      <dgm:spPr/>
      <dgm:t>
        <a:bodyPr/>
        <a:lstStyle/>
        <a:p>
          <a:endParaRPr lang="en-US"/>
        </a:p>
      </dgm:t>
    </dgm:pt>
    <dgm:pt modelId="{16B78166-2EBE-4EDD-85C2-F05E15D60C1B}" type="sibTrans" cxnId="{AC7BCBB3-2880-4BD8-B8A7-4276345DD5AB}">
      <dgm:prSet/>
      <dgm:spPr/>
      <dgm:t>
        <a:bodyPr/>
        <a:lstStyle/>
        <a:p>
          <a:endParaRPr lang="en-US"/>
        </a:p>
      </dgm:t>
    </dgm:pt>
    <dgm:pt modelId="{98B99BA2-F5B7-46E2-AF9E-0B2A218D21EF}">
      <dgm:prSet phldrT="[Text]"/>
      <dgm:spPr>
        <a:solidFill>
          <a:srgbClr val="006C55"/>
        </a:solidFill>
      </dgm:spPr>
      <dgm:t>
        <a:bodyPr/>
        <a:lstStyle/>
        <a:p>
          <a:r>
            <a:rPr lang="en-US" dirty="0"/>
            <a:t>Recover</a:t>
          </a:r>
        </a:p>
      </dgm:t>
    </dgm:pt>
    <dgm:pt modelId="{051830ED-4E47-43AD-A758-0E8C640BD5BF}" type="parTrans" cxnId="{1A8435D2-FDA6-4363-AFCD-EB58BCD656CD}">
      <dgm:prSet/>
      <dgm:spPr/>
      <dgm:t>
        <a:bodyPr/>
        <a:lstStyle/>
        <a:p>
          <a:endParaRPr lang="en-US"/>
        </a:p>
      </dgm:t>
    </dgm:pt>
    <dgm:pt modelId="{5BC260A1-68E4-441E-BC7E-4B7C13EE6266}" type="sibTrans" cxnId="{1A8435D2-FDA6-4363-AFCD-EB58BCD656CD}">
      <dgm:prSet/>
      <dgm:spPr/>
      <dgm:t>
        <a:bodyPr/>
        <a:lstStyle/>
        <a:p>
          <a:endParaRPr lang="en-US"/>
        </a:p>
      </dgm:t>
    </dgm:pt>
    <dgm:pt modelId="{B6DAF588-88FC-4546-9EFE-5CFC7336BE42}" type="pres">
      <dgm:prSet presAssocID="{1767B00C-8326-4544-8A9A-F45FBC46D3A0}" presName="Name0" presStyleCnt="0">
        <dgm:presLayoutVars>
          <dgm:dir/>
          <dgm:animLvl val="lvl"/>
          <dgm:resizeHandles val="exact"/>
        </dgm:presLayoutVars>
      </dgm:prSet>
      <dgm:spPr/>
    </dgm:pt>
    <dgm:pt modelId="{62AB7E99-9789-4A38-9C5D-8B9316AD3CE4}" type="pres">
      <dgm:prSet presAssocID="{472316B6-00D0-48AC-8350-86FD0DF97A9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E6ECA8F-039E-451A-8C57-E63635842232}" type="pres">
      <dgm:prSet presAssocID="{7B2249AE-AF8E-4D0A-B24A-6A33C8EA6B04}" presName="parTxOnlySpace" presStyleCnt="0"/>
      <dgm:spPr/>
    </dgm:pt>
    <dgm:pt modelId="{AFC02A30-336D-43E2-85F6-8546F5DCBEC0}" type="pres">
      <dgm:prSet presAssocID="{A7695517-9D47-4DDA-B17D-7445A70F7C0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BD55F9C-23CF-44DB-9202-30ED0565FFC4}" type="pres">
      <dgm:prSet presAssocID="{C42167FE-9F5B-4A41-BBC0-AEFED23860EE}" presName="parTxOnlySpace" presStyleCnt="0"/>
      <dgm:spPr/>
    </dgm:pt>
    <dgm:pt modelId="{43DE0F21-CF33-42DE-9122-5AC71C0B1F03}" type="pres">
      <dgm:prSet presAssocID="{1EF5DB74-DF0C-4DFD-97FA-C2B2C602431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C32A7CEE-3AC6-467A-9CE4-A127F4635A1F}" type="pres">
      <dgm:prSet presAssocID="{EC6C6FA9-5169-4F77-8A59-2D7559FDD21E}" presName="parTxOnlySpace" presStyleCnt="0"/>
      <dgm:spPr/>
    </dgm:pt>
    <dgm:pt modelId="{5D90BAB5-9490-4BC4-9088-D37B1D6F59BF}" type="pres">
      <dgm:prSet presAssocID="{CF653C6E-0D1D-4790-A259-9E17EBD2FCA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FA4C2CB-0212-4834-B2BF-9CFC83CBB1BE}" type="pres">
      <dgm:prSet presAssocID="{16B78166-2EBE-4EDD-85C2-F05E15D60C1B}" presName="parTxOnlySpace" presStyleCnt="0"/>
      <dgm:spPr/>
    </dgm:pt>
    <dgm:pt modelId="{BCBEF0AD-9C7A-47A1-9471-D5543036DCB6}" type="pres">
      <dgm:prSet presAssocID="{98B99BA2-F5B7-46E2-AF9E-0B2A218D21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3BD8C3B-2BF9-4E5C-9B4D-A8FDB0581347}" srcId="{1767B00C-8326-4544-8A9A-F45FBC46D3A0}" destId="{A7695517-9D47-4DDA-B17D-7445A70F7C0B}" srcOrd="1" destOrd="0" parTransId="{B831F539-9481-4577-9874-99A44AB73291}" sibTransId="{C42167FE-9F5B-4A41-BBC0-AEFED23860EE}"/>
    <dgm:cxn modelId="{30FAE73D-26A1-4C35-9DC0-2F0AA9CA2299}" type="presOf" srcId="{CF653C6E-0D1D-4790-A259-9E17EBD2FCA9}" destId="{5D90BAB5-9490-4BC4-9088-D37B1D6F59BF}" srcOrd="0" destOrd="0" presId="urn:microsoft.com/office/officeart/2005/8/layout/chevron1"/>
    <dgm:cxn modelId="{969D565E-4C4B-4DE4-ACE0-C440CF7800DD}" type="presOf" srcId="{A7695517-9D47-4DDA-B17D-7445A70F7C0B}" destId="{AFC02A30-336D-43E2-85F6-8546F5DCBEC0}" srcOrd="0" destOrd="0" presId="urn:microsoft.com/office/officeart/2005/8/layout/chevron1"/>
    <dgm:cxn modelId="{55CBDF4E-70DB-4848-83CD-5E4C3F59CB46}" type="presOf" srcId="{1767B00C-8326-4544-8A9A-F45FBC46D3A0}" destId="{B6DAF588-88FC-4546-9EFE-5CFC7336BE42}" srcOrd="0" destOrd="0" presId="urn:microsoft.com/office/officeart/2005/8/layout/chevron1"/>
    <dgm:cxn modelId="{C6DF5AAA-7B98-4161-ABBF-BD82FD8C7AF3}" type="presOf" srcId="{1EF5DB74-DF0C-4DFD-97FA-C2B2C6024316}" destId="{43DE0F21-CF33-42DE-9122-5AC71C0B1F03}" srcOrd="0" destOrd="0" presId="urn:microsoft.com/office/officeart/2005/8/layout/chevron1"/>
    <dgm:cxn modelId="{BB5F84AB-A71B-4E2B-892F-BED672961CF7}" srcId="{1767B00C-8326-4544-8A9A-F45FBC46D3A0}" destId="{1EF5DB74-DF0C-4DFD-97FA-C2B2C6024316}" srcOrd="2" destOrd="0" parTransId="{BDF3002E-AC5C-4FB2-B359-20FCEC1F54F3}" sibTransId="{EC6C6FA9-5169-4F77-8A59-2D7559FDD21E}"/>
    <dgm:cxn modelId="{AC7BCBB3-2880-4BD8-B8A7-4276345DD5AB}" srcId="{1767B00C-8326-4544-8A9A-F45FBC46D3A0}" destId="{CF653C6E-0D1D-4790-A259-9E17EBD2FCA9}" srcOrd="3" destOrd="0" parTransId="{EFF1BD26-89B5-47C9-A0BC-D68C8C49C59C}" sibTransId="{16B78166-2EBE-4EDD-85C2-F05E15D60C1B}"/>
    <dgm:cxn modelId="{AD445CB6-795D-4404-9AB0-0E0FA4FD1B32}" type="presOf" srcId="{472316B6-00D0-48AC-8350-86FD0DF97A99}" destId="{62AB7E99-9789-4A38-9C5D-8B9316AD3CE4}" srcOrd="0" destOrd="0" presId="urn:microsoft.com/office/officeart/2005/8/layout/chevron1"/>
    <dgm:cxn modelId="{1A8435D2-FDA6-4363-AFCD-EB58BCD656CD}" srcId="{1767B00C-8326-4544-8A9A-F45FBC46D3A0}" destId="{98B99BA2-F5B7-46E2-AF9E-0B2A218D21EF}" srcOrd="4" destOrd="0" parTransId="{051830ED-4E47-43AD-A758-0E8C640BD5BF}" sibTransId="{5BC260A1-68E4-441E-BC7E-4B7C13EE6266}"/>
    <dgm:cxn modelId="{6D1F9CE9-4270-43D8-8244-7DC54248169A}" srcId="{1767B00C-8326-4544-8A9A-F45FBC46D3A0}" destId="{472316B6-00D0-48AC-8350-86FD0DF97A99}" srcOrd="0" destOrd="0" parTransId="{A75DBCD9-D520-44D8-A2B7-259AD6DEA83B}" sibTransId="{7B2249AE-AF8E-4D0A-B24A-6A33C8EA6B04}"/>
    <dgm:cxn modelId="{A92B55F4-54C3-4890-9C4B-59FF8A9C215E}" type="presOf" srcId="{98B99BA2-F5B7-46E2-AF9E-0B2A218D21EF}" destId="{BCBEF0AD-9C7A-47A1-9471-D5543036DCB6}" srcOrd="0" destOrd="0" presId="urn:microsoft.com/office/officeart/2005/8/layout/chevron1"/>
    <dgm:cxn modelId="{98BDF797-5C2A-4338-BA53-8FACDE9B0279}" type="presParOf" srcId="{B6DAF588-88FC-4546-9EFE-5CFC7336BE42}" destId="{62AB7E99-9789-4A38-9C5D-8B9316AD3CE4}" srcOrd="0" destOrd="0" presId="urn:microsoft.com/office/officeart/2005/8/layout/chevron1"/>
    <dgm:cxn modelId="{49AF5390-ADFF-4D5F-A394-71265067B9AF}" type="presParOf" srcId="{B6DAF588-88FC-4546-9EFE-5CFC7336BE42}" destId="{3E6ECA8F-039E-451A-8C57-E63635842232}" srcOrd="1" destOrd="0" presId="urn:microsoft.com/office/officeart/2005/8/layout/chevron1"/>
    <dgm:cxn modelId="{21BEE951-6405-44E2-800E-3BB9BAC15907}" type="presParOf" srcId="{B6DAF588-88FC-4546-9EFE-5CFC7336BE42}" destId="{AFC02A30-336D-43E2-85F6-8546F5DCBEC0}" srcOrd="2" destOrd="0" presId="urn:microsoft.com/office/officeart/2005/8/layout/chevron1"/>
    <dgm:cxn modelId="{6D6ACBF6-C213-40FD-85CA-ECEE941FD8DC}" type="presParOf" srcId="{B6DAF588-88FC-4546-9EFE-5CFC7336BE42}" destId="{8BD55F9C-23CF-44DB-9202-30ED0565FFC4}" srcOrd="3" destOrd="0" presId="urn:microsoft.com/office/officeart/2005/8/layout/chevron1"/>
    <dgm:cxn modelId="{820645A6-47FA-4604-AF08-A17895A60C6D}" type="presParOf" srcId="{B6DAF588-88FC-4546-9EFE-5CFC7336BE42}" destId="{43DE0F21-CF33-42DE-9122-5AC71C0B1F03}" srcOrd="4" destOrd="0" presId="urn:microsoft.com/office/officeart/2005/8/layout/chevron1"/>
    <dgm:cxn modelId="{FA8A3F94-8733-48B7-8472-D3AFA7FDC001}" type="presParOf" srcId="{B6DAF588-88FC-4546-9EFE-5CFC7336BE42}" destId="{C32A7CEE-3AC6-467A-9CE4-A127F4635A1F}" srcOrd="5" destOrd="0" presId="urn:microsoft.com/office/officeart/2005/8/layout/chevron1"/>
    <dgm:cxn modelId="{AEB761E8-EBE9-4EFA-98A9-54FFFD1C07B9}" type="presParOf" srcId="{B6DAF588-88FC-4546-9EFE-5CFC7336BE42}" destId="{5D90BAB5-9490-4BC4-9088-D37B1D6F59BF}" srcOrd="6" destOrd="0" presId="urn:microsoft.com/office/officeart/2005/8/layout/chevron1"/>
    <dgm:cxn modelId="{5B5113E5-6D7E-4D2F-9DB6-7176696FFC58}" type="presParOf" srcId="{B6DAF588-88FC-4546-9EFE-5CFC7336BE42}" destId="{EFA4C2CB-0212-4834-B2BF-9CFC83CBB1BE}" srcOrd="7" destOrd="0" presId="urn:microsoft.com/office/officeart/2005/8/layout/chevron1"/>
    <dgm:cxn modelId="{2D47CAE0-FB93-49FD-8177-135D0ABF1813}" type="presParOf" srcId="{B6DAF588-88FC-4546-9EFE-5CFC7336BE42}" destId="{BCBEF0AD-9C7A-47A1-9471-D5543036DC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B7E99-9789-4A38-9C5D-8B9316AD3CE4}">
      <dsp:nvSpPr>
        <dsp:cNvPr id="0" name=""/>
        <dsp:cNvSpPr/>
      </dsp:nvSpPr>
      <dsp:spPr>
        <a:xfrm>
          <a:off x="2611" y="94091"/>
          <a:ext cx="2324149" cy="929659"/>
        </a:xfrm>
        <a:prstGeom prst="chevron">
          <a:avLst/>
        </a:prstGeom>
        <a:solidFill>
          <a:srgbClr val="0070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Identify</a:t>
          </a:r>
        </a:p>
      </dsp:txBody>
      <dsp:txXfrm>
        <a:off x="467441" y="94091"/>
        <a:ext cx="1394490" cy="929659"/>
      </dsp:txXfrm>
    </dsp:sp>
    <dsp:sp modelId="{AFC02A30-336D-43E2-85F6-8546F5DCBEC0}">
      <dsp:nvSpPr>
        <dsp:cNvPr id="0" name=""/>
        <dsp:cNvSpPr/>
      </dsp:nvSpPr>
      <dsp:spPr>
        <a:xfrm>
          <a:off x="2094345" y="94091"/>
          <a:ext cx="2324149" cy="929659"/>
        </a:xfrm>
        <a:prstGeom prst="chevron">
          <a:avLst/>
        </a:prstGeom>
        <a:solidFill>
          <a:srgbClr val="4E26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Protect</a:t>
          </a:r>
        </a:p>
      </dsp:txBody>
      <dsp:txXfrm>
        <a:off x="2559175" y="94091"/>
        <a:ext cx="1394490" cy="929659"/>
      </dsp:txXfrm>
    </dsp:sp>
    <dsp:sp modelId="{43DE0F21-CF33-42DE-9122-5AC71C0B1F03}">
      <dsp:nvSpPr>
        <dsp:cNvPr id="0" name=""/>
        <dsp:cNvSpPr/>
      </dsp:nvSpPr>
      <dsp:spPr>
        <a:xfrm>
          <a:off x="4186080" y="94091"/>
          <a:ext cx="2324149" cy="929659"/>
        </a:xfrm>
        <a:prstGeom prst="chevron">
          <a:avLst/>
        </a:prstGeom>
        <a:solidFill>
          <a:srgbClr val="FFBE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Detect</a:t>
          </a:r>
        </a:p>
      </dsp:txBody>
      <dsp:txXfrm>
        <a:off x="4650910" y="94091"/>
        <a:ext cx="1394490" cy="929659"/>
      </dsp:txXfrm>
    </dsp:sp>
    <dsp:sp modelId="{5D90BAB5-9490-4BC4-9088-D37B1D6F59BF}">
      <dsp:nvSpPr>
        <dsp:cNvPr id="0" name=""/>
        <dsp:cNvSpPr/>
      </dsp:nvSpPr>
      <dsp:spPr>
        <a:xfrm>
          <a:off x="6277814" y="94091"/>
          <a:ext cx="2324149" cy="929659"/>
        </a:xfrm>
        <a:prstGeom prst="chevron">
          <a:avLst/>
        </a:prstGeom>
        <a:solidFill>
          <a:srgbClr val="BD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Respond</a:t>
          </a:r>
        </a:p>
      </dsp:txBody>
      <dsp:txXfrm>
        <a:off x="6742644" y="94091"/>
        <a:ext cx="1394490" cy="929659"/>
      </dsp:txXfrm>
    </dsp:sp>
    <dsp:sp modelId="{BCBEF0AD-9C7A-47A1-9471-D5543036DCB6}">
      <dsp:nvSpPr>
        <dsp:cNvPr id="0" name=""/>
        <dsp:cNvSpPr/>
      </dsp:nvSpPr>
      <dsp:spPr>
        <a:xfrm>
          <a:off x="8369549" y="94091"/>
          <a:ext cx="2324149" cy="929659"/>
        </a:xfrm>
        <a:prstGeom prst="chevron">
          <a:avLst/>
        </a:prstGeom>
        <a:solidFill>
          <a:srgbClr val="006C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Recover</a:t>
          </a:r>
        </a:p>
      </dsp:txBody>
      <dsp:txXfrm>
        <a:off x="8834379" y="94091"/>
        <a:ext cx="1394490" cy="92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683220F-4CB5-458D-A6B3-7677F7F8B9E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0D1D45-7AE1-4404-99F4-6C2F18862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9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Categorize the system in accordance with the CNSSI 1253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Initiate the Security Plan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Register system with DoD Component Cybersecurity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Assign qualified personnel to RMF roles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9458A"/>
              </a:solidFill>
            </a:endParaRPr>
          </a:p>
          <a:p>
            <a:r>
              <a:rPr lang="en-US" b="1" dirty="0">
                <a:solidFill>
                  <a:srgbClr val="19458A"/>
                </a:solidFill>
              </a:rPr>
              <a:t>Step 2) Select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Common Control Identification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Select security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Develop system-level continuous monitoring strategy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Review and approve security plan and continuous monitoring strategy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Apply overlays and tailor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19458A"/>
                </a:solidFill>
              </a:rPr>
              <a:t>Step 3) Implement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Implement control solutions consistent with DoD Component </a:t>
            </a:r>
            <a:r>
              <a:rPr lang="en-US" dirty="0" err="1">
                <a:solidFill>
                  <a:srgbClr val="19458A"/>
                </a:solidFill>
              </a:rPr>
              <a:t>Cybersecurity</a:t>
            </a:r>
            <a:r>
              <a:rPr lang="en-US" dirty="0">
                <a:solidFill>
                  <a:srgbClr val="19458A"/>
                </a:solidFill>
              </a:rPr>
              <a:t> Solutions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Document security control implementation in Security Plan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9458A"/>
              </a:solidFill>
            </a:endParaRPr>
          </a:p>
          <a:p>
            <a:r>
              <a:rPr lang="en-US" b="1" dirty="0">
                <a:solidFill>
                  <a:srgbClr val="19458A"/>
                </a:solidFill>
              </a:rPr>
              <a:t>Step 4) Assess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Develop and approve Security Assessment Plan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Assess security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SCA prepares Security Assessment Report (SAR)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Conduct initial remediation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19458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Information System Owner (ISO): </a:t>
            </a:r>
            <a:r>
              <a:rPr lang="en-US" b="0" dirty="0"/>
              <a:t>This</a:t>
            </a:r>
            <a:r>
              <a:rPr lang="en-US" b="0" baseline="0" dirty="0"/>
              <a:t> cycle includes the </a:t>
            </a:r>
            <a:r>
              <a:rPr lang="en-US" dirty="0"/>
              <a:t>procurement, development, integration, modification, operation, maintenance and disposal of the IS. They also ensure</a:t>
            </a:r>
            <a:r>
              <a:rPr lang="en-US" baseline="0" dirty="0"/>
              <a:t> the</a:t>
            </a:r>
            <a:r>
              <a:rPr lang="en-US" dirty="0"/>
              <a:t> compliance of the IS with the information security requirements.</a:t>
            </a:r>
          </a:p>
          <a:p>
            <a:endParaRPr lang="en-US" dirty="0"/>
          </a:p>
          <a:p>
            <a:r>
              <a:rPr lang="en-US" b="1" dirty="0"/>
              <a:t>Information System Security Manager (ISSM):</a:t>
            </a:r>
            <a:r>
              <a:rPr lang="en-US" dirty="0"/>
              <a:t> This includes technical and every other aspect of the security around an IS. They are also responsible</a:t>
            </a:r>
            <a:r>
              <a:rPr lang="en-US" baseline="0" dirty="0"/>
              <a:t> to </a:t>
            </a:r>
            <a:r>
              <a:rPr lang="en-US" dirty="0"/>
              <a:t>develop and update</a:t>
            </a:r>
            <a:r>
              <a:rPr lang="en-US" baseline="0" dirty="0"/>
              <a:t> System Security Plans and other required RMF artifacts.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Facility Security Officer</a:t>
            </a:r>
            <a:r>
              <a:rPr lang="en-US" dirty="0"/>
              <a:t>: Also ensures the physical and environmental protection, personnel security, incident handling, and security training and awareness.</a:t>
            </a:r>
          </a:p>
          <a:p>
            <a:endParaRPr lang="en-US" dirty="0"/>
          </a:p>
          <a:p>
            <a:r>
              <a:rPr lang="en-US" b="1" dirty="0"/>
              <a:t>Information System Security Officer (ISSO): </a:t>
            </a:r>
            <a:r>
              <a:rPr lang="en-US" dirty="0"/>
              <a:t>Also configures and manage the IS configuration.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55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3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4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D1D45-7AE1-4404-99F4-6C2F18862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7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5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1D45-7AE1-4404-99F4-6C2F188626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41822C-3FA5-6145-AE51-BDE10C88E62B}"/>
              </a:ext>
            </a:extLst>
          </p:cNvPr>
          <p:cNvSpPr/>
          <p:nvPr userDrawn="1"/>
        </p:nvSpPr>
        <p:spPr>
          <a:xfrm>
            <a:off x="-146304" y="1798018"/>
            <a:ext cx="12338304" cy="32311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A5194-D1C8-9C46-907A-119DC608EDEA}"/>
              </a:ext>
            </a:extLst>
          </p:cNvPr>
          <p:cNvSpPr txBox="1"/>
          <p:nvPr userDrawn="1"/>
        </p:nvSpPr>
        <p:spPr>
          <a:xfrm>
            <a:off x="2415995" y="4471186"/>
            <a:ext cx="743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21-23, 2018 </a:t>
            </a:r>
            <a:r>
              <a:rPr lang="en-US" sz="1400" spc="600" dirty="0">
                <a:solidFill>
                  <a:srgbClr val="FFC000"/>
                </a:solidFill>
              </a:rPr>
              <a:t>•</a:t>
            </a:r>
            <a:r>
              <a:rPr lang="en-US" sz="1400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CLEVELAND, OHIO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2EE35-1F41-D144-AD15-396DB5DB0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48" y="2108558"/>
            <a:ext cx="9652000" cy="21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3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6058C2-79E7-1B48-A538-B71E31E0581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5FC9F-DF7D-084D-A4DE-A676EB7CA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84402981-B7E7-4A41-A9A4-D170C73525F5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Graphic -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10B532-6C7D-174C-B7FF-4CAAA6E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88"/>
          <a:stretch/>
        </p:blipFill>
        <p:spPr>
          <a:xfrm>
            <a:off x="-1" y="0"/>
            <a:ext cx="12192001" cy="69943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3F4E03-DF20-4A48-8D99-9769A202F43A}"/>
              </a:ext>
            </a:extLst>
          </p:cNvPr>
          <p:cNvSpPr/>
          <p:nvPr userDrawn="1"/>
        </p:nvSpPr>
        <p:spPr>
          <a:xfrm>
            <a:off x="0" y="2361860"/>
            <a:ext cx="12192000" cy="298094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36E1E5-6502-BB4B-94DA-1A72419C4F64}"/>
              </a:ext>
            </a:extLst>
          </p:cNvPr>
          <p:cNvSpPr txBox="1"/>
          <p:nvPr userDrawn="1"/>
        </p:nvSpPr>
        <p:spPr>
          <a:xfrm>
            <a:off x="2415995" y="4906979"/>
            <a:ext cx="7436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21-23, 2018 </a:t>
            </a:r>
            <a:r>
              <a:rPr lang="en-US" sz="1400" spc="600" dirty="0">
                <a:solidFill>
                  <a:srgbClr val="FFC000"/>
                </a:solidFill>
              </a:rPr>
              <a:t>•</a:t>
            </a:r>
            <a:r>
              <a:rPr lang="en-US" sz="1400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CLEVELAND, OHIO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F5127-DA60-094D-90B0-146DFA9EC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48" y="2578224"/>
            <a:ext cx="9652000" cy="21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6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-PLAIN-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DD838A-BB4D-6242-9027-39A38DDC85AF}"/>
              </a:ext>
            </a:extLst>
          </p:cNvPr>
          <p:cNvSpPr/>
          <p:nvPr userDrawn="1"/>
        </p:nvSpPr>
        <p:spPr>
          <a:xfrm>
            <a:off x="0" y="1826533"/>
            <a:ext cx="12192000" cy="3163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A619D-013F-2842-B3EE-0F4421C9B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003145"/>
            <a:ext cx="9070848" cy="27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9118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7CDBD6-9A59-0B4C-955B-708FC60EED4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37887-E70F-B548-9D5E-C4B8A05CD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3DE2A-119B-484D-8EC8-DE39A792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E5E58-CCCB-AB4B-A89C-34529AB7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6AEF0-03B2-0944-B756-4BBC52BA8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876F3-556B-7346-94B6-F4260759AC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4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1CD690-297E-5948-A8D2-C4DDDD1CF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99A43F-FAC7-C34E-A1B5-05BBA33F8CE7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3DE2A-119B-484D-8EC8-DE39A792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E5E58-CCCB-AB4B-A89C-34529AB7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FBFC1-845C-204C-B834-3912C9C59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426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1CD690-297E-5948-A8D2-C4DDDD1CF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BFBFC1-845C-204C-B834-3912C9C59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F6C5BE4-A330-1E46-923A-BA77CED15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6000" y="1122363"/>
            <a:ext cx="3771900" cy="37719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72394F-B2CB-D247-9D6F-48408583E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266" y="1609371"/>
            <a:ext cx="6688667" cy="659696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4AF8ACF-6F6D-BA45-943E-725168701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2265" y="2177699"/>
            <a:ext cx="6688667" cy="81950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62509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854FC8-76FD-6C47-8FF7-EB52AA8D15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EB265-E667-8D4E-A093-EDB3C33E8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DF3993-9BAE-3748-B888-A7E31E14306B}"/>
              </a:ext>
            </a:extLst>
          </p:cNvPr>
          <p:cNvSpPr/>
          <p:nvPr userDrawn="1"/>
        </p:nvSpPr>
        <p:spPr>
          <a:xfrm>
            <a:off x="0" y="365125"/>
            <a:ext cx="12192000" cy="5622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E79B8670-032A-984D-A29B-916FE6704F7A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8F5FA-F82C-784C-819F-3114D0D56F11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0BD2B9-5729-524C-9533-909D975A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961CF7-A50C-8F48-B79D-4B834069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D70703-53D4-B14C-8542-9E061D763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EC12C6-AE03-A844-91F0-41CAFA83C1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489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843961-F1F2-714C-9DAA-CDD82BDCEC7B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54FC8-76FD-6C47-8FF7-EB52AA8D15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EB265-E667-8D4E-A093-EDB3C33E8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8" name="Triangle 17">
            <a:extLst>
              <a:ext uri="{FF2B5EF4-FFF2-40B4-BE49-F238E27FC236}">
                <a16:creationId xmlns:a16="http://schemas.microsoft.com/office/drawing/2014/main" id="{E79B8670-032A-984D-A29B-916FE6704F7A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02F6A-7E7D-B44A-8358-AA8985B3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F568AB-27EC-1542-B892-A88A3FDCA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80C101-C845-A548-8BC1-6638FFDCA0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816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FD521C-B3DD-A348-96FF-9F45AF34E28E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F87D9-4735-744E-AC44-7ACDBFCF03D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931E3-93C5-3C42-9C48-6680B946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9" name="Triangle 18">
            <a:extLst>
              <a:ext uri="{FF2B5EF4-FFF2-40B4-BE49-F238E27FC236}">
                <a16:creationId xmlns:a16="http://schemas.microsoft.com/office/drawing/2014/main" id="{D1AFE57F-2A4D-1A4A-90A3-4E72E93A9AAF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A8EC5-A46F-A848-B75D-2F05950A5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125"/>
            <a:ext cx="12192000" cy="5666141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3D71E2-8AD1-3044-AD2C-B50420762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92F1B3-97AA-9941-AC10-98C13C1693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078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AA1C0E-8808-DF4E-9759-01A913EA3D87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4FE86-BF54-3946-AAD4-68BF444FE48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8D1193-ECF6-EE47-9F91-679005E20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6DC16EF-DA91-DE4D-BB91-A605DAB8BD46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F1C4E-2AFD-B441-B71D-0CCA07B7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42FD-0A7D-5741-9ABC-CE282AF8C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BABB9-63EC-504A-926F-DA86490C0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478AFE-71EF-D94F-85FA-4EBBF8DEA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E39015-1768-444D-9378-358EA4F1D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22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DE7A99-E206-5B44-8B38-AAA35AE49C88}"/>
              </a:ext>
            </a:extLst>
          </p:cNvPr>
          <p:cNvSpPr/>
          <p:nvPr userDrawn="1"/>
        </p:nvSpPr>
        <p:spPr>
          <a:xfrm>
            <a:off x="-201168" y="1507067"/>
            <a:ext cx="12393168" cy="383573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CDBD6-9A59-0B4C-955B-708FC60EED4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37887-E70F-B548-9D5E-C4B8A05CD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FA1BBD51-BB93-5C47-98F1-8F0E9C5AE9AE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3DE2A-119B-484D-8EC8-DE39A792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168" y="1393294"/>
            <a:ext cx="12393168" cy="2387600"/>
          </a:xfrm>
        </p:spPr>
        <p:txBody>
          <a:bodyPr anchor="b"/>
          <a:lstStyle>
            <a:lvl1pPr algn="ctr">
              <a:defRPr sz="6000"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E5E58-CCCB-AB4B-A89C-34529AB7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2969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63116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0223F-2328-2E4F-9F63-D404A6E14936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F87D9-4735-744E-AC44-7ACDBFCF03D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931E3-93C5-3C42-9C48-6680B946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9" name="Triangle 18">
            <a:extLst>
              <a:ext uri="{FF2B5EF4-FFF2-40B4-BE49-F238E27FC236}">
                <a16:creationId xmlns:a16="http://schemas.microsoft.com/office/drawing/2014/main" id="{D1AFE57F-2A4D-1A4A-90A3-4E72E93A9AAF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B14923-FA2D-BD40-89A4-38A5ED0D2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EB517-D750-8047-BC36-62C2DDD182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27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6058C2-79E7-1B48-A538-B71E31E0581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5FC9F-DF7D-084D-A4DE-A676EB7CA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84402981-B7E7-4A41-A9A4-D170C73525F5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F5C3E-9760-054A-ADFB-D6FD80FB6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4400" y="5349875"/>
            <a:ext cx="13919199" cy="1508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6B6627-AF76-5A4E-B9E6-5B5B4754FF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999" y="6179460"/>
            <a:ext cx="2636181" cy="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82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99A43F-FAC7-C34E-A1B5-05BBA33F8CE7}"/>
              </a:ext>
            </a:extLst>
          </p:cNvPr>
          <p:cNvSpPr/>
          <p:nvPr userDrawn="1"/>
        </p:nvSpPr>
        <p:spPr>
          <a:xfrm>
            <a:off x="-237744" y="365125"/>
            <a:ext cx="12429744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CDBD6-9A59-0B4C-955B-708FC60EED4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37887-E70F-B548-9D5E-C4B8A05CD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FA1BBD51-BB93-5C47-98F1-8F0E9C5AE9AE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3DE2A-119B-484D-8EC8-DE39A792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E5E58-CCCB-AB4B-A89C-34529AB7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29726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99A43F-FAC7-C34E-A1B5-05BBA33F8CE7}"/>
              </a:ext>
            </a:extLst>
          </p:cNvPr>
          <p:cNvSpPr/>
          <p:nvPr userDrawn="1"/>
        </p:nvSpPr>
        <p:spPr>
          <a:xfrm>
            <a:off x="-237744" y="365125"/>
            <a:ext cx="12429744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7CDBD6-9A59-0B4C-955B-708FC60EED4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137887-E70F-B548-9D5E-C4B8A05CD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FA1BBD51-BB93-5C47-98F1-8F0E9C5AE9AE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3DE2A-119B-484D-8EC8-DE39A7924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2266" y="1609371"/>
            <a:ext cx="6688667" cy="659696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E5E58-CCCB-AB4B-A89C-34529AB7E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2265" y="2211566"/>
            <a:ext cx="6688667" cy="81950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A08FB-3788-2B4C-9FEF-85B9FA5E84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6000" y="1122363"/>
            <a:ext cx="3771900" cy="3771900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673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854FC8-76FD-6C47-8FF7-EB52AA8D15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EB265-E667-8D4E-A093-EDB3C33E8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DF3993-9BAE-3748-B888-A7E31E14306B}"/>
              </a:ext>
            </a:extLst>
          </p:cNvPr>
          <p:cNvSpPr/>
          <p:nvPr userDrawn="1"/>
        </p:nvSpPr>
        <p:spPr>
          <a:xfrm>
            <a:off x="0" y="365125"/>
            <a:ext cx="12192000" cy="5622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E79B8670-032A-984D-A29B-916FE6704F7A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8F5FA-F82C-784C-819F-3114D0D56F11}"/>
              </a:ext>
            </a:extLst>
          </p:cNvPr>
          <p:cNvSpPr/>
          <p:nvPr userDrawn="1"/>
        </p:nvSpPr>
        <p:spPr>
          <a:xfrm>
            <a:off x="-146304" y="365125"/>
            <a:ext cx="12338304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0BD2B9-5729-524C-9533-909D975A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961CF7-A50C-8F48-B79D-4B834069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3136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843961-F1F2-714C-9DAA-CDD82BDCEC7B}"/>
              </a:ext>
            </a:extLst>
          </p:cNvPr>
          <p:cNvSpPr/>
          <p:nvPr userDrawn="1"/>
        </p:nvSpPr>
        <p:spPr>
          <a:xfrm>
            <a:off x="-182880" y="365125"/>
            <a:ext cx="1237488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54FC8-76FD-6C47-8FF7-EB52AA8D15D4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EB265-E667-8D4E-A093-EDB3C33E8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8" name="Triangle 17">
            <a:extLst>
              <a:ext uri="{FF2B5EF4-FFF2-40B4-BE49-F238E27FC236}">
                <a16:creationId xmlns:a16="http://schemas.microsoft.com/office/drawing/2014/main" id="{E79B8670-032A-984D-A29B-916FE6704F7A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02F6A-7E7D-B44A-8358-AA8985B3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5833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FD521C-B3DD-A348-96FF-9F45AF34E28E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F87D9-4735-744E-AC44-7ACDBFCF03D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931E3-93C5-3C42-9C48-6680B946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9" name="Triangle 18">
            <a:extLst>
              <a:ext uri="{FF2B5EF4-FFF2-40B4-BE49-F238E27FC236}">
                <a16:creationId xmlns:a16="http://schemas.microsoft.com/office/drawing/2014/main" id="{D1AFE57F-2A4D-1A4A-90A3-4E72E93A9AAF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3A8EC5-A46F-A848-B75D-2F05950A5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125"/>
            <a:ext cx="12192000" cy="566614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10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AA1C0E-8808-DF4E-9759-01A913EA3D87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4FE86-BF54-3946-AAD4-68BF444FE48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8D1193-ECF6-EE47-9F91-679005E20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6DC16EF-DA91-DE4D-BB91-A605DAB8BD46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F1C4E-2AFD-B441-B71D-0CCA07B7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45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42FD-0A7D-5741-9ABC-CE282AF8C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BABB9-63EC-504A-926F-DA86490C0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5458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0223F-2328-2E4F-9F63-D404A6E14936}"/>
              </a:ext>
            </a:extLst>
          </p:cNvPr>
          <p:cNvSpPr/>
          <p:nvPr userDrawn="1"/>
        </p:nvSpPr>
        <p:spPr>
          <a:xfrm>
            <a:off x="0" y="365125"/>
            <a:ext cx="12192000" cy="566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F87D9-4735-744E-AC44-7ACDBFCF03D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931E3-93C5-3C42-9C48-6680B946F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62" y="6176963"/>
            <a:ext cx="2499005" cy="675046"/>
          </a:xfrm>
          <a:prstGeom prst="rect">
            <a:avLst/>
          </a:prstGeom>
        </p:spPr>
      </p:pic>
      <p:sp>
        <p:nvSpPr>
          <p:cNvPr id="19" name="Triangle 18">
            <a:extLst>
              <a:ext uri="{FF2B5EF4-FFF2-40B4-BE49-F238E27FC236}">
                <a16:creationId xmlns:a16="http://schemas.microsoft.com/office/drawing/2014/main" id="{D1AFE57F-2A4D-1A4A-90A3-4E72E93A9AAF}"/>
              </a:ext>
            </a:extLst>
          </p:cNvPr>
          <p:cNvSpPr/>
          <p:nvPr userDrawn="1"/>
        </p:nvSpPr>
        <p:spPr>
          <a:xfrm rot="5400000">
            <a:off x="-44921" y="6249771"/>
            <a:ext cx="651353" cy="561511"/>
          </a:xfrm>
          <a:prstGeom prst="triangle">
            <a:avLst/>
          </a:prstGeom>
          <a:solidFill>
            <a:srgbClr val="77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939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B155"/>
            </a:gs>
            <a:gs pos="46000">
              <a:srgbClr val="6AB37E"/>
            </a:gs>
            <a:gs pos="100000">
              <a:srgbClr val="4CA4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03F835-73DC-C446-9A60-D1CCD5F77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9392" y="-182880"/>
            <a:ext cx="13130784" cy="75601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BF2D2-BE7C-7A49-AE3B-922A597E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D85F5-3F01-8A48-9043-D6C66B892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77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9" r:id="rId3"/>
    <p:sldLayoutId id="2147483677" r:id="rId4"/>
    <p:sldLayoutId id="2147483665" r:id="rId5"/>
    <p:sldLayoutId id="2147483662" r:id="rId6"/>
    <p:sldLayoutId id="2147483664" r:id="rId7"/>
    <p:sldLayoutId id="2147483661" r:id="rId8"/>
    <p:sldLayoutId id="2147483660" r:id="rId9"/>
    <p:sldLayoutId id="2147483658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7E0"/>
        </a:buClr>
        <a:buSzPct val="85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BC4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70B155"/>
            </a:gs>
            <a:gs pos="46000">
              <a:srgbClr val="6AB37E"/>
            </a:gs>
            <a:gs pos="100000">
              <a:srgbClr val="4CA4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BF2D2-BE7C-7A49-AE3B-922A597E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D85F5-3F01-8A48-9043-D6C66B892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42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8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7E0"/>
        </a:buClr>
        <a:buSzPct val="85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7BC4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ireeye.com/cyber-map/threat-map.html" TargetMode="External"/><Relationship Id="rId4" Type="http://schemas.openxmlformats.org/officeDocument/2006/relationships/hyperlink" Target="https://cybermap.kaspersky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iercepharma.com/manufacturing/merck-says-its-has-restored-most-its-manufacturing-hit-by-cyber-attac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rebsonsecurity.com/2014/02/target-hackers-broke-in-via-hvac-compan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2163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B155"/>
            </a:gs>
            <a:gs pos="46000">
              <a:srgbClr val="6AB37E"/>
            </a:gs>
            <a:gs pos="91000">
              <a:srgbClr val="4CA487"/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 we need RMF?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419B5-5CE2-465A-9B18-C6D8BF96A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1583562"/>
            <a:ext cx="4191000" cy="4595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B51F4D-72EF-41F0-9FFC-EB2D2CE8CD19}"/>
              </a:ext>
            </a:extLst>
          </p:cNvPr>
          <p:cNvSpPr/>
          <p:nvPr/>
        </p:nvSpPr>
        <p:spPr>
          <a:xfrm>
            <a:off x="-139958" y="1586011"/>
            <a:ext cx="6235958" cy="4595713"/>
          </a:xfrm>
          <a:prstGeom prst="rect">
            <a:avLst/>
          </a:prstGeom>
          <a:gradFill>
            <a:gsLst>
              <a:gs pos="0">
                <a:srgbClr val="70B155"/>
              </a:gs>
              <a:gs pos="46000">
                <a:srgbClr val="6EB361"/>
              </a:gs>
              <a:gs pos="76000">
                <a:srgbClr val="6AB37E"/>
              </a:gs>
              <a:gs pos="100000">
                <a:srgbClr val="4CA48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9AB24-A431-418E-830F-ED1A45B142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787" y="1581929"/>
            <a:ext cx="2885194" cy="4592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0566F-9A69-4615-9A48-BA5DAB3D4DD1}"/>
              </a:ext>
            </a:extLst>
          </p:cNvPr>
          <p:cNvSpPr txBox="1"/>
          <p:nvPr/>
        </p:nvSpPr>
        <p:spPr>
          <a:xfrm>
            <a:off x="-1" y="2678933"/>
            <a:ext cx="500960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cs typeface="Times New Roman" panose="02020603050405020304" pitchFamily="18" charset="0"/>
              </a:rPr>
              <a:t>The Risk with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cs typeface="Times New Roman" panose="02020603050405020304" pitchFamily="18" charset="0"/>
              </a:rPr>
              <a:t>Connected Facilities</a:t>
            </a:r>
          </a:p>
        </p:txBody>
      </p:sp>
    </p:spTree>
    <p:extLst>
      <p:ext uri="{BB962C8B-B14F-4D97-AF65-F5344CB8AC3E}">
        <p14:creationId xmlns:p14="http://schemas.microsoft.com/office/powerpoint/2010/main" val="16956109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Steps of the RMF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0188" y="1716603"/>
            <a:ext cx="48081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9458A"/>
                </a:solidFill>
              </a:rPr>
              <a:t>Step 1) Categorize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Categorize the system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Initiate Security Plan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Register system with DoD Component </a:t>
            </a:r>
            <a:r>
              <a:rPr lang="en-US" dirty="0" err="1">
                <a:solidFill>
                  <a:srgbClr val="19458A"/>
                </a:solidFill>
              </a:rPr>
              <a:t>Cybersecurity</a:t>
            </a:r>
            <a:r>
              <a:rPr lang="en-US" dirty="0">
                <a:solidFill>
                  <a:srgbClr val="19458A"/>
                </a:solidFill>
              </a:rPr>
              <a:t> Program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Assign RMF roles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9458A"/>
              </a:solidFill>
            </a:endParaRPr>
          </a:p>
          <a:p>
            <a:r>
              <a:rPr lang="en-US" b="1" dirty="0">
                <a:solidFill>
                  <a:srgbClr val="19458A"/>
                </a:solidFill>
              </a:rPr>
              <a:t>Step 2) Select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Common Control Identification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Select security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Develop continuous monitoring strategy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Review and approve security plan and monitoring strategy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Apply overlays and tailor </a:t>
            </a:r>
            <a:r>
              <a:rPr lang="mr-IN" dirty="0">
                <a:solidFill>
                  <a:srgbClr val="19458A"/>
                </a:solidFill>
              </a:rPr>
              <a:t>–</a:t>
            </a:r>
            <a:r>
              <a:rPr lang="en-US" dirty="0">
                <a:solidFill>
                  <a:srgbClr val="19458A"/>
                </a:solidFill>
              </a:rPr>
              <a:t> MAKE IT WORK FOR YOUR SYSTEM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51433" y="1716603"/>
            <a:ext cx="6236208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784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Steps of the RMF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974" y="1690688"/>
            <a:ext cx="44840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9458A"/>
                </a:solidFill>
              </a:rPr>
              <a:t>Step 3) Implement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Implement control solutions consistent with DoD Component </a:t>
            </a:r>
            <a:r>
              <a:rPr lang="en-US" dirty="0" err="1">
                <a:solidFill>
                  <a:srgbClr val="19458A"/>
                </a:solidFill>
              </a:rPr>
              <a:t>Cybersecurity</a:t>
            </a:r>
            <a:r>
              <a:rPr lang="en-US" dirty="0">
                <a:solidFill>
                  <a:srgbClr val="19458A"/>
                </a:solidFill>
              </a:rPr>
              <a:t> Solutions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Document security control implementation in Security Plan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9458A"/>
              </a:solidFill>
            </a:endParaRPr>
          </a:p>
          <a:p>
            <a:r>
              <a:rPr lang="en-US" b="1" dirty="0">
                <a:solidFill>
                  <a:srgbClr val="19458A"/>
                </a:solidFill>
              </a:rPr>
              <a:t>Step 4) Assess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Develop and approve Security Assessment Plan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Assess security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SCA prepares Security Assessment Report (SAR)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Conduct initial remediation 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2960" y="1690687"/>
            <a:ext cx="6885432" cy="43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9415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Steps of the RMF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3468" y="1690688"/>
            <a:ext cx="61948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9458A"/>
                </a:solidFill>
              </a:rPr>
              <a:t>Step 5) Authorize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Prepare the POA&amp;M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Submit Security Authorization Package (Security Plan, SAR and POA&amp;M)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AO conducts final risk determination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AO makes authorization decision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9458A"/>
              </a:solidFill>
            </a:endParaRPr>
          </a:p>
          <a:p>
            <a:r>
              <a:rPr lang="en-US" b="1" dirty="0">
                <a:solidFill>
                  <a:srgbClr val="19458A"/>
                </a:solidFill>
              </a:rPr>
              <a:t>Step 6) Monitor Controls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Determine impact of changes to the system and environment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Assess selected controls annually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Conduct needed remediation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Update Security Plan, SAR and POA&amp;M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Report security status to AO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AO reviews reported status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Implement system decommissioning strategy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033" y="1690689"/>
            <a:ext cx="5486400" cy="43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93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97" y="365126"/>
            <a:ext cx="10665903" cy="826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Roles and responsibilities of  RMF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98C8D-F8D3-7845-97F1-E02D8F9C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31" y="1407029"/>
            <a:ext cx="6195130" cy="4834724"/>
          </a:xfrm>
        </p:spPr>
        <p:txBody>
          <a:bodyPr>
            <a:normAutofit/>
          </a:bodyPr>
          <a:lstStyle/>
          <a:p>
            <a:pPr>
              <a:buClr>
                <a:srgbClr val="19458A"/>
              </a:buClr>
              <a:buSzPct val="110000"/>
              <a:buFont typeface="Arial"/>
              <a:buChar char="•"/>
            </a:pPr>
            <a:r>
              <a:rPr lang="en-US" b="1" dirty="0">
                <a:solidFill>
                  <a:srgbClr val="19458A"/>
                </a:solidFill>
              </a:rPr>
              <a:t>Information System Owner (ISO): </a:t>
            </a:r>
          </a:p>
          <a:p>
            <a:pPr marL="914400" lvl="2" indent="0">
              <a:buClr>
                <a:srgbClr val="19458A"/>
              </a:buClr>
              <a:buSzPct val="110000"/>
              <a:buNone/>
            </a:pPr>
            <a:r>
              <a:rPr lang="en-US" dirty="0">
                <a:solidFill>
                  <a:srgbClr val="19458A"/>
                </a:solidFill>
              </a:rPr>
              <a:t>The ISO is responsible for the full life-cycle of an Information System (IS).</a:t>
            </a:r>
            <a:endParaRPr lang="en-US" sz="2000" dirty="0">
              <a:solidFill>
                <a:srgbClr val="19458A"/>
              </a:solidFill>
            </a:endParaRPr>
          </a:p>
          <a:p>
            <a:pPr marL="914400" lvl="2" indent="0">
              <a:buClr>
                <a:srgbClr val="19458A"/>
              </a:buClr>
              <a:buSzPct val="110000"/>
              <a:buNone/>
            </a:pPr>
            <a:endParaRPr lang="en-US" sz="1800" dirty="0">
              <a:solidFill>
                <a:srgbClr val="19458A"/>
              </a:solidFill>
            </a:endParaRPr>
          </a:p>
          <a:p>
            <a:pPr>
              <a:buClr>
                <a:srgbClr val="19458A"/>
              </a:buClr>
              <a:buSzPct val="110000"/>
              <a:buFont typeface="Arial"/>
              <a:buChar char="•"/>
            </a:pPr>
            <a:r>
              <a:rPr lang="en-US" b="1" dirty="0">
                <a:solidFill>
                  <a:srgbClr val="19458A"/>
                </a:solidFill>
              </a:rPr>
              <a:t>Information System Security Manager (ISSM): </a:t>
            </a:r>
          </a:p>
          <a:p>
            <a:pPr marL="914400" lvl="2" indent="0">
              <a:buClr>
                <a:srgbClr val="19458A"/>
              </a:buClr>
              <a:buSzPct val="110000"/>
              <a:buNone/>
            </a:pPr>
            <a:r>
              <a:rPr lang="en-US" dirty="0">
                <a:solidFill>
                  <a:srgbClr val="19458A"/>
                </a:solidFill>
              </a:rPr>
              <a:t>This is the principal advisor on all matters involving the security of an IS under his/her purview.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"/>
          <a:stretch/>
        </p:blipFill>
        <p:spPr>
          <a:xfrm>
            <a:off x="6942862" y="1191238"/>
            <a:ext cx="5266944" cy="46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4367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97" y="365126"/>
            <a:ext cx="10665903" cy="826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Roles and responsibilities of  RMF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98C8D-F8D3-7845-97F1-E02D8F9C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003" y="1209056"/>
            <a:ext cx="6593335" cy="4834724"/>
          </a:xfrm>
        </p:spPr>
        <p:txBody>
          <a:bodyPr>
            <a:normAutofit/>
          </a:bodyPr>
          <a:lstStyle/>
          <a:p>
            <a:pPr>
              <a:buClr>
                <a:srgbClr val="19458A"/>
              </a:buClr>
              <a:buSzPct val="110000"/>
              <a:buFont typeface="Arial"/>
              <a:buChar char="•"/>
            </a:pPr>
            <a:r>
              <a:rPr lang="en-US" b="1" dirty="0">
                <a:solidFill>
                  <a:srgbClr val="19458A"/>
                </a:solidFill>
              </a:rPr>
              <a:t>Facility Security Officer</a:t>
            </a:r>
            <a:r>
              <a:rPr lang="en-US" dirty="0">
                <a:solidFill>
                  <a:srgbClr val="19458A"/>
                </a:solidFill>
              </a:rPr>
              <a:t>: </a:t>
            </a:r>
          </a:p>
          <a:p>
            <a:pPr marL="914400" lvl="2" indent="0">
              <a:buClr>
                <a:srgbClr val="19458A"/>
              </a:buClr>
              <a:buSzPct val="110000"/>
              <a:buNone/>
            </a:pPr>
            <a:r>
              <a:rPr lang="en-US" dirty="0">
                <a:solidFill>
                  <a:srgbClr val="19458A"/>
                </a:solidFill>
              </a:rPr>
              <a:t>Supports the ISSM in their efforts to implement security requirements for classified information systems. </a:t>
            </a:r>
          </a:p>
          <a:p>
            <a:pPr>
              <a:buClr>
                <a:srgbClr val="19458A"/>
              </a:buClr>
              <a:buSzPct val="110000"/>
              <a:buFont typeface="Arial"/>
              <a:buChar char="•"/>
            </a:pPr>
            <a:r>
              <a:rPr lang="en-US" b="1" dirty="0">
                <a:solidFill>
                  <a:srgbClr val="19458A"/>
                </a:solidFill>
              </a:rPr>
              <a:t>Information System Security Officer (ISSO): </a:t>
            </a:r>
          </a:p>
          <a:p>
            <a:pPr marL="914400" lvl="2" indent="0">
              <a:buClr>
                <a:srgbClr val="19458A"/>
              </a:buClr>
              <a:buSzPct val="110000"/>
              <a:buNone/>
            </a:pPr>
            <a:r>
              <a:rPr lang="en-US" dirty="0">
                <a:solidFill>
                  <a:srgbClr val="19458A"/>
                </a:solidFill>
              </a:rPr>
              <a:t>Supports the ISSM in their efforts to implement security requirements as mandated by Federal regulations (NISPOM, DAAPM, NIST etc.).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850"/>
          <a:stretch/>
        </p:blipFill>
        <p:spPr>
          <a:xfrm>
            <a:off x="-2189501" y="1191239"/>
            <a:ext cx="7287768" cy="48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69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06CE39-7C73-4611-9D38-5C56A84F1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/>
        </p:blipFill>
        <p:spPr>
          <a:xfrm>
            <a:off x="482237" y="848081"/>
            <a:ext cx="11227526" cy="9284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81C6A6C-13D2-4CD3-92F3-F65C9E930D13}"/>
              </a:ext>
            </a:extLst>
          </p:cNvPr>
          <p:cNvGrpSpPr/>
          <p:nvPr/>
        </p:nvGrpSpPr>
        <p:grpSpPr>
          <a:xfrm>
            <a:off x="747845" y="1945361"/>
            <a:ext cx="10696310" cy="3777799"/>
            <a:chOff x="657491" y="2494001"/>
            <a:chExt cx="10696310" cy="3777799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DBD962EE-E723-49C3-A650-54587C08DDBA}"/>
                </a:ext>
              </a:extLst>
            </p:cNvPr>
            <p:cNvGraphicFramePr/>
            <p:nvPr>
              <p:extLst/>
            </p:nvPr>
          </p:nvGraphicFramePr>
          <p:xfrm>
            <a:off x="657491" y="2494001"/>
            <a:ext cx="10696310" cy="11178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AB2D5A-96D5-409B-B439-CEA486F3AB2C}"/>
                </a:ext>
              </a:extLst>
            </p:cNvPr>
            <p:cNvSpPr txBox="1"/>
            <p:nvPr/>
          </p:nvSpPr>
          <p:spPr>
            <a:xfrm>
              <a:off x="9043848" y="3717255"/>
              <a:ext cx="2111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Recovery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Improvements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Communications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E56C61-2DEC-4E89-8AF6-B863E20A5ABC}"/>
                </a:ext>
              </a:extLst>
            </p:cNvPr>
            <p:cNvSpPr txBox="1"/>
            <p:nvPr/>
          </p:nvSpPr>
          <p:spPr>
            <a:xfrm>
              <a:off x="6949436" y="3717254"/>
              <a:ext cx="2094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Response planning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Communications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Mitigation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Improvements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6AA13-305B-49E6-8A8F-923FCA33CBD8}"/>
                </a:ext>
              </a:extLst>
            </p:cNvPr>
            <p:cNvSpPr txBox="1"/>
            <p:nvPr/>
          </p:nvSpPr>
          <p:spPr>
            <a:xfrm>
              <a:off x="4855024" y="3717255"/>
              <a:ext cx="20944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Anomalies and events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Continuous security monitoring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Detection process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1C3686-6613-4950-BA15-9002D20F1284}"/>
                </a:ext>
              </a:extLst>
            </p:cNvPr>
            <p:cNvSpPr txBox="1"/>
            <p:nvPr/>
          </p:nvSpPr>
          <p:spPr>
            <a:xfrm>
              <a:off x="2760612" y="3717255"/>
              <a:ext cx="209441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Access control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Awareness and training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Data security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Information protection and procedures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Maintenance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Protective technology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395285-F994-4944-A023-D49C29B897F4}"/>
                </a:ext>
              </a:extLst>
            </p:cNvPr>
            <p:cNvSpPr txBox="1"/>
            <p:nvPr/>
          </p:nvSpPr>
          <p:spPr>
            <a:xfrm>
              <a:off x="666200" y="3717254"/>
              <a:ext cx="209441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Asset management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Business environment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Governance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Risk assessment</a:t>
              </a:r>
            </a:p>
            <a:p>
              <a:pPr marL="285750" indent="-285750">
                <a:buSzPct val="110000"/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19458A"/>
                  </a:solidFill>
                </a:rPr>
                <a:t>Risk management 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1769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RMF Process Vs NIST CSF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CC253D1-C2CB-4459-ADC5-B25C8BEF5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77" y="1399460"/>
            <a:ext cx="4563606" cy="4558048"/>
          </a:xfrm>
        </p:spPr>
      </p:pic>
      <p:sp>
        <p:nvSpPr>
          <p:cNvPr id="2" name="TextBox 1"/>
          <p:cNvSpPr txBox="1"/>
          <p:nvPr/>
        </p:nvSpPr>
        <p:spPr>
          <a:xfrm>
            <a:off x="5624585" y="1865946"/>
            <a:ext cx="6311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9458A"/>
                </a:solidFill>
              </a:rPr>
              <a:t>The RMF Process follows the same basic approach as the NIST CSF: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6580" y="3641187"/>
            <a:ext cx="1542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Identify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Protect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Detect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Respond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Recover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61459" y="3651049"/>
            <a:ext cx="240067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Categorize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Select Controls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Implement Controls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Assess Controls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Authorize System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rgbClr val="19458A"/>
                </a:solidFill>
              </a:rPr>
              <a:t>Monitor Controls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06CE39-7C73-4611-9D38-5C56A84F1E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/>
        </p:blipFill>
        <p:spPr>
          <a:xfrm>
            <a:off x="6635460" y="3378906"/>
            <a:ext cx="731721" cy="2493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0141" y="3291420"/>
            <a:ext cx="51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CSF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4061" y="330128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9458A"/>
                </a:solidFill>
              </a:rPr>
              <a:t>RMF Process</a:t>
            </a:r>
          </a:p>
        </p:txBody>
      </p:sp>
    </p:spTree>
    <p:extLst>
      <p:ext uri="{BB962C8B-B14F-4D97-AF65-F5344CB8AC3E}">
        <p14:creationId xmlns:p14="http://schemas.microsoft.com/office/powerpoint/2010/main" val="64277207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458D-018F-944E-9205-E4C3B296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3" y="643813"/>
            <a:ext cx="9408367" cy="1558212"/>
          </a:xfrm>
        </p:spPr>
        <p:txBody>
          <a:bodyPr anchor="ctr"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71878" y="2155153"/>
            <a:ext cx="3425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9458A"/>
                </a:solidFill>
              </a:rPr>
              <a:t>Chinook Systems, Inc.</a:t>
            </a:r>
          </a:p>
          <a:p>
            <a:endParaRPr lang="en-US" b="1" dirty="0">
              <a:solidFill>
                <a:srgbClr val="19458A"/>
              </a:solidFill>
            </a:endParaRPr>
          </a:p>
          <a:p>
            <a:r>
              <a:rPr lang="en-US" sz="2400" b="1" dirty="0">
                <a:solidFill>
                  <a:srgbClr val="19458A"/>
                </a:solidFill>
              </a:rPr>
              <a:t>Gabriel Daniels</a:t>
            </a:r>
            <a:endParaRPr lang="en-US" dirty="0">
              <a:solidFill>
                <a:srgbClr val="19458A"/>
              </a:solidFill>
            </a:endParaRPr>
          </a:p>
          <a:p>
            <a:r>
              <a:rPr lang="en-US" dirty="0" err="1">
                <a:solidFill>
                  <a:srgbClr val="19458A"/>
                </a:solidFill>
              </a:rPr>
              <a:t>Cybersecurity</a:t>
            </a:r>
            <a:r>
              <a:rPr lang="en-US" dirty="0">
                <a:solidFill>
                  <a:srgbClr val="19458A"/>
                </a:solidFill>
              </a:rPr>
              <a:t> Program Manager</a:t>
            </a:r>
          </a:p>
          <a:p>
            <a:endParaRPr lang="en-US" dirty="0">
              <a:solidFill>
                <a:srgbClr val="19458A"/>
              </a:solidFill>
            </a:endParaRPr>
          </a:p>
          <a:p>
            <a:r>
              <a:rPr lang="en-US" dirty="0">
                <a:solidFill>
                  <a:srgbClr val="19458A"/>
                </a:solidFill>
              </a:rPr>
              <a:t>1235 S. Clark Street, Suite 500</a:t>
            </a:r>
          </a:p>
          <a:p>
            <a:r>
              <a:rPr lang="en-US" dirty="0">
                <a:solidFill>
                  <a:srgbClr val="19458A"/>
                </a:solidFill>
              </a:rPr>
              <a:t>Arlington, VA 22202</a:t>
            </a:r>
          </a:p>
          <a:p>
            <a:endParaRPr lang="en-US" dirty="0">
              <a:solidFill>
                <a:srgbClr val="19458A"/>
              </a:solidFill>
            </a:endParaRPr>
          </a:p>
          <a:p>
            <a:r>
              <a:rPr lang="en-US" dirty="0">
                <a:solidFill>
                  <a:srgbClr val="19458A"/>
                </a:solidFill>
              </a:rPr>
              <a:t>O: 571.527.0728 ext. 113</a:t>
            </a:r>
          </a:p>
          <a:p>
            <a:r>
              <a:rPr lang="en-US" dirty="0">
                <a:solidFill>
                  <a:srgbClr val="19458A"/>
                </a:solidFill>
              </a:rPr>
              <a:t>C: 703.955.2843</a:t>
            </a:r>
          </a:p>
          <a:p>
            <a:endParaRPr lang="en-US" dirty="0">
              <a:solidFill>
                <a:srgbClr val="19458A"/>
              </a:solidFill>
            </a:endParaRPr>
          </a:p>
          <a:p>
            <a:r>
              <a:rPr lang="en-US" dirty="0" err="1">
                <a:solidFill>
                  <a:srgbClr val="19458A"/>
                </a:solidFill>
              </a:rPr>
              <a:t>gdaniels@chinooksystems.com</a:t>
            </a:r>
            <a:endParaRPr lang="en-US" dirty="0">
              <a:solidFill>
                <a:srgbClr val="19458A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47" y="2640063"/>
            <a:ext cx="2315610" cy="23156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443" y="2923822"/>
            <a:ext cx="3048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17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5CDD87-8653-5F49-8636-7DFC68B76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3182" y="1070609"/>
            <a:ext cx="6688667" cy="659696"/>
          </a:xfrm>
        </p:spPr>
        <p:txBody>
          <a:bodyPr/>
          <a:lstStyle/>
          <a:p>
            <a:r>
              <a:rPr lang="en-US" dirty="0"/>
              <a:t>Mr. Gabriel Daniels, M.Sc., CASP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90D252-0476-6A4C-8820-7CA21E9BC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181" y="1672803"/>
            <a:ext cx="6688667" cy="37701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19458A"/>
              </a:buClr>
              <a:buSzPct val="110000"/>
            </a:pPr>
            <a:r>
              <a:rPr lang="en-US" dirty="0">
                <a:solidFill>
                  <a:srgbClr val="19458A"/>
                </a:solidFill>
              </a:rPr>
              <a:t>Cybersecurity Program Manager, Chinook Systems Inc.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19458A"/>
              </a:buClr>
              <a:buSzPct val="110000"/>
            </a:pPr>
            <a:endParaRPr lang="en-US" dirty="0">
              <a:solidFill>
                <a:srgbClr val="19458A"/>
              </a:solidFill>
            </a:endParaRPr>
          </a:p>
          <a:p>
            <a:pPr marL="457200" indent="-457200">
              <a:buClr>
                <a:srgbClr val="19458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58A"/>
                </a:solidFill>
              </a:rPr>
              <a:t>More than 12 years of experience in hardware, software and networking technologies focused in Information Assurance</a:t>
            </a:r>
          </a:p>
          <a:p>
            <a:pPr marL="457200" indent="-457200">
              <a:buClr>
                <a:srgbClr val="19458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58A"/>
                </a:solidFill>
              </a:rPr>
              <a:t>Leads Chinook’s CyberCx™ division </a:t>
            </a:r>
          </a:p>
          <a:p>
            <a:pPr marL="457200" indent="-457200">
              <a:buClr>
                <a:srgbClr val="19458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58A"/>
                </a:solidFill>
              </a:rPr>
              <a:t>Supports Chinook clients in the implementation and maturation of their cybersecurity programs for information technology (IT) and operational technology (OT)</a:t>
            </a:r>
          </a:p>
          <a:p>
            <a:pPr marL="457200" indent="-457200">
              <a:buClr>
                <a:srgbClr val="19458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458A"/>
                </a:solidFill>
              </a:rPr>
              <a:t>Develops cybersecurity policies and establishes continuous monitoring programs to assess the extent to which those policies are implemented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F678767-CBCD-4B52-A0FB-ECB4108EBC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17" y="1247236"/>
            <a:ext cx="4241886" cy="4195702"/>
          </a:xfrm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7492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458D-018F-944E-9205-E4C3B296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1168" y="1502229"/>
            <a:ext cx="12393168" cy="3840479"/>
          </a:xfrm>
        </p:spPr>
        <p:txBody>
          <a:bodyPr anchor="ctr"/>
          <a:lstStyle/>
          <a:p>
            <a:r>
              <a:rPr lang="en-US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268321577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4980783" cy="1325563"/>
          </a:xfrm>
        </p:spPr>
        <p:txBody>
          <a:bodyPr/>
          <a:lstStyle/>
          <a:p>
            <a:pPr algn="ctr"/>
            <a:r>
              <a:rPr lang="en-US" dirty="0"/>
              <a:t>The Problem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5097263" y="365125"/>
            <a:ext cx="7138115" cy="5660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9841EA3-8196-4763-8447-F11CDF7E0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264" y="1684536"/>
            <a:ext cx="7266454" cy="43279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976EA9-9FE8-40FC-8C4A-E023F9EA13A1}"/>
              </a:ext>
            </a:extLst>
          </p:cNvPr>
          <p:cNvSpPr txBox="1"/>
          <p:nvPr/>
        </p:nvSpPr>
        <p:spPr>
          <a:xfrm>
            <a:off x="174171" y="1878457"/>
            <a:ext cx="479050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9458A"/>
                </a:solidFill>
              </a:rPr>
              <a:t>Information security breaches are becoming more difficult to detect. </a:t>
            </a:r>
          </a:p>
          <a:p>
            <a:endParaRPr lang="en-US" sz="2800" dirty="0">
              <a:solidFill>
                <a:srgbClr val="19458A"/>
              </a:solidFill>
            </a:endParaRPr>
          </a:p>
          <a:p>
            <a:r>
              <a:rPr lang="en-US" sz="2800" dirty="0">
                <a:solidFill>
                  <a:srgbClr val="19458A"/>
                </a:solidFill>
              </a:rPr>
              <a:t>The average number of days that a breach goes undiscovered is now over </a:t>
            </a:r>
            <a:r>
              <a:rPr lang="en-US" sz="2800" b="1" dirty="0">
                <a:solidFill>
                  <a:srgbClr val="19458A"/>
                </a:solidFill>
              </a:rPr>
              <a:t>300 days</a:t>
            </a:r>
            <a:r>
              <a:rPr lang="en-US" sz="2800" dirty="0">
                <a:solidFill>
                  <a:srgbClr val="19458A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548998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69" y="365125"/>
            <a:ext cx="11410405" cy="1325563"/>
          </a:xfrm>
        </p:spPr>
        <p:txBody>
          <a:bodyPr/>
          <a:lstStyle/>
          <a:p>
            <a:pPr algn="ctr"/>
            <a:r>
              <a:rPr lang="en-US" dirty="0"/>
              <a:t>To Help Underline How Close the Problem Is…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63E7E-6085-4D3E-9BFE-D2F582E75B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84" y="1643164"/>
            <a:ext cx="6655390" cy="4375212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2F0751-8CB3-4E5F-B476-024787FDD3EA}"/>
              </a:ext>
            </a:extLst>
          </p:cNvPr>
          <p:cNvSpPr txBox="1"/>
          <p:nvPr/>
        </p:nvSpPr>
        <p:spPr>
          <a:xfrm>
            <a:off x="174171" y="231285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9458A"/>
                </a:solidFill>
              </a:rPr>
              <a:t>Go to: shodan.io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9458A"/>
                </a:solidFill>
              </a:rPr>
              <a:t>In the search bar, type in:</a:t>
            </a:r>
          </a:p>
          <a:p>
            <a:r>
              <a:rPr lang="en-US" sz="3200" b="1" i="1" dirty="0">
                <a:solidFill>
                  <a:srgbClr val="19458A"/>
                </a:solidFill>
              </a:rPr>
              <a:t>                   distech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Cyber Attacks Maps</a:t>
            </a:r>
          </a:p>
          <a:p>
            <a:r>
              <a:rPr lang="en-US" sz="2000" b="1" i="1" dirty="0">
                <a:solidFill>
                  <a:srgbClr val="19458A"/>
                </a:solidFill>
                <a:hlinkClick r:id="rId4"/>
              </a:rPr>
              <a:t>https://cybermap.Kaspersky.com</a:t>
            </a:r>
            <a:endParaRPr lang="en-US" sz="2000" b="1" i="1" dirty="0">
              <a:solidFill>
                <a:srgbClr val="19458A"/>
              </a:solidFill>
            </a:endParaRPr>
          </a:p>
          <a:p>
            <a:r>
              <a:rPr lang="en-US" sz="2000" b="1" i="1" dirty="0">
                <a:solidFill>
                  <a:srgbClr val="19458A"/>
                </a:solidFill>
                <a:hlinkClick r:id="rId5"/>
              </a:rPr>
              <a:t>https://www.fireeye.com/cyber-map/threat-map.html</a:t>
            </a:r>
            <a:r>
              <a:rPr lang="en-US" sz="2000" b="1" i="1" dirty="0">
                <a:solidFill>
                  <a:srgbClr val="19458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5451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Cybersecurity War Story #1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3C5A82-AD03-4141-826F-843A1AACB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016" y="1469458"/>
            <a:ext cx="4535078" cy="4550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1758D-20A1-420B-BCE4-4072916247BF}"/>
              </a:ext>
            </a:extLst>
          </p:cNvPr>
          <p:cNvSpPr txBox="1"/>
          <p:nvPr/>
        </p:nvSpPr>
        <p:spPr>
          <a:xfrm>
            <a:off x="185906" y="1690688"/>
            <a:ext cx="7046686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9458A"/>
                </a:solidFill>
              </a:rPr>
              <a:t>Merck, a global pharmaceutical firm, was targeted by a cyberattack against its manufacturing network.</a:t>
            </a:r>
          </a:p>
          <a:p>
            <a:endParaRPr lang="en-US" sz="2200" dirty="0">
              <a:solidFill>
                <a:srgbClr val="19458A"/>
              </a:solidFill>
            </a:endParaRPr>
          </a:p>
          <a:p>
            <a:pPr marL="285750" indent="-285750">
              <a:buSzPct val="110000"/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The Petya ransomware, similar to a worm-cyberattack, “infiltrated Microsoft systems that had not installed a needed security patch, taking control of computers and seeking a ransom in order for users to take back control.”</a:t>
            </a:r>
          </a:p>
          <a:p>
            <a:pPr marL="285750" indent="-285750">
              <a:buSzPct val="110000"/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The result: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19458A"/>
                </a:solidFill>
              </a:rPr>
              <a:t>Impaired delivery of pharmaceuticals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19458A"/>
                </a:solidFill>
              </a:rPr>
              <a:t>Approximately $300 million in lost sales and costs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19458A"/>
                </a:solidFill>
              </a:rPr>
              <a:t>6 months to restore the majority of the manufacturing/packaging process to its original status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19458A"/>
                </a:solidFill>
              </a:rPr>
              <a:t>Forced dependency on 3</a:t>
            </a:r>
            <a:r>
              <a:rPr lang="en-US" baseline="30000" dirty="0">
                <a:solidFill>
                  <a:srgbClr val="19458A"/>
                </a:solidFill>
              </a:rPr>
              <a:t>rd</a:t>
            </a:r>
            <a:r>
              <a:rPr lang="en-US" dirty="0">
                <a:solidFill>
                  <a:srgbClr val="19458A"/>
                </a:solidFill>
              </a:rPr>
              <a:t> party (CDC) for fulfilling orders for vaccinations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2D63C-0FC3-42A1-8FE9-B5A4D7090F34}"/>
              </a:ext>
            </a:extLst>
          </p:cNvPr>
          <p:cNvSpPr txBox="1"/>
          <p:nvPr/>
        </p:nvSpPr>
        <p:spPr>
          <a:xfrm>
            <a:off x="0" y="5754914"/>
            <a:ext cx="7471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9458A"/>
                </a:solidFill>
              </a:rPr>
              <a:t>Source:</a:t>
            </a:r>
            <a:r>
              <a:rPr lang="en-US" sz="1000" dirty="0"/>
              <a:t> </a:t>
            </a:r>
            <a:r>
              <a:rPr lang="en-US" sz="1000" dirty="0">
                <a:hlinkClick r:id="rId4"/>
              </a:rPr>
              <a:t>https://www.fiercepharma.com/manufacturing/merck-says-its-has-restored-most-its-manufacturing-hit-by-cyber-attack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4323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Cybersecurity War Story #2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1758D-20A1-420B-BCE4-4072916247BF}"/>
              </a:ext>
            </a:extLst>
          </p:cNvPr>
          <p:cNvSpPr txBox="1"/>
          <p:nvPr/>
        </p:nvSpPr>
        <p:spPr>
          <a:xfrm>
            <a:off x="4917484" y="1583770"/>
            <a:ext cx="71649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458A"/>
                </a:solidFill>
              </a:rPr>
              <a:t>Target,  the second largest department store in the United States was hacked via 3</a:t>
            </a:r>
            <a:r>
              <a:rPr lang="en-US" baseline="30000" dirty="0">
                <a:solidFill>
                  <a:srgbClr val="19458A"/>
                </a:solidFill>
              </a:rPr>
              <a:t>rd</a:t>
            </a:r>
            <a:r>
              <a:rPr lang="en-US" dirty="0">
                <a:solidFill>
                  <a:srgbClr val="19458A"/>
                </a:solidFill>
              </a:rPr>
              <a:t> Party HVAC vendor,  and the breach cost over $162 million</a:t>
            </a:r>
            <a:r>
              <a:rPr lang="en-US" sz="2200" dirty="0">
                <a:solidFill>
                  <a:srgbClr val="19458A"/>
                </a:solidFill>
              </a:rPr>
              <a:t>.</a:t>
            </a:r>
          </a:p>
          <a:p>
            <a:endParaRPr lang="en-US" dirty="0">
              <a:solidFill>
                <a:srgbClr val="19458A"/>
              </a:solidFill>
            </a:endParaRPr>
          </a:p>
          <a:p>
            <a:pPr marL="285750" indent="-285750">
              <a:buSzPct val="110000"/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Cybercriminals first broke into the retailer’s network on November 15, 2013 using network credentials stolen from Fazio Mechanical Services, a Sharpsburg, Pennsylvania based provider of refrigeration and HVAC systems. </a:t>
            </a:r>
          </a:p>
          <a:p>
            <a:pPr marL="285750" indent="-285750">
              <a:buSzPct val="110000"/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 Between November 15 and November 28, the attackers succeeded in uploading their card stealing malicious software to a small cash registers and test the vulnerability of point-of-sale devices</a:t>
            </a:r>
          </a:p>
          <a:p>
            <a:pPr marL="285750" indent="-285750">
              <a:buSzPct val="110000"/>
              <a:buFont typeface="Arial"/>
              <a:buChar char="•"/>
            </a:pPr>
            <a:r>
              <a:rPr lang="en-US" dirty="0">
                <a:solidFill>
                  <a:srgbClr val="19458A"/>
                </a:solidFill>
              </a:rPr>
              <a:t>The result: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19458A"/>
                </a:solidFill>
              </a:rPr>
              <a:t>Exposed over 40 million debit and credit card accounts between November 27 and December 15, 2013. 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solidFill>
                  <a:srgbClr val="19458A"/>
                </a:solidFill>
              </a:rPr>
              <a:t>Attack affected Target Brand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2D63C-0FC3-42A1-8FE9-B5A4D7090F34}"/>
              </a:ext>
            </a:extLst>
          </p:cNvPr>
          <p:cNvSpPr txBox="1"/>
          <p:nvPr/>
        </p:nvSpPr>
        <p:spPr>
          <a:xfrm>
            <a:off x="4963634" y="5793788"/>
            <a:ext cx="7474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19458A"/>
                </a:solidFill>
              </a:rPr>
              <a:t>Source: </a:t>
            </a:r>
            <a:r>
              <a:rPr lang="en-US" sz="900" dirty="0">
                <a:solidFill>
                  <a:srgbClr val="19458A"/>
                </a:solidFill>
                <a:hlinkClick r:id="rId3"/>
              </a:rPr>
              <a:t>https://krebsonsecurity.com/2014/02/target-hackers-broke-in-via-hvac-company/</a:t>
            </a:r>
            <a:r>
              <a:rPr lang="en-US" sz="900" dirty="0">
                <a:solidFill>
                  <a:srgbClr val="19458A"/>
                </a:solidFill>
              </a:rPr>
              <a:t> 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11A20-6F09-45C1-973D-40B96457B7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518" y="1492637"/>
            <a:ext cx="5120640" cy="43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218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458D-018F-944E-9205-E4C3B296E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Risk Management </a:t>
            </a:r>
            <a:br>
              <a:rPr lang="en-US" dirty="0"/>
            </a:br>
            <a:r>
              <a:rPr lang="en-US" dirty="0"/>
              <a:t>Framework (RMF)</a:t>
            </a:r>
          </a:p>
        </p:txBody>
      </p:sp>
    </p:spTree>
    <p:extLst>
      <p:ext uri="{BB962C8B-B14F-4D97-AF65-F5344CB8AC3E}">
        <p14:creationId xmlns:p14="http://schemas.microsoft.com/office/powerpoint/2010/main" val="2107806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20CCE-5A6F-3A4B-A4C0-BF9B3708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Risk Management Framework(RMF)?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998C8D-F8D3-7845-97F1-E02D8F9C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97" y="1548788"/>
            <a:ext cx="3636609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19458A"/>
                </a:solidFill>
              </a:rPr>
              <a:t>It’s a framework that provides a structured and disciplined approach to manage risk across all systems and platforms of an organization.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4C3AD-3DBC-4C62-ADC0-D018F234F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099" y="1888566"/>
            <a:ext cx="7369102" cy="41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062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1120</Words>
  <Application>Microsoft Office PowerPoint</Application>
  <PresentationFormat>Widescreen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Mangal</vt:lpstr>
      <vt:lpstr>Times New Roman</vt:lpstr>
      <vt:lpstr>Wingdings</vt:lpstr>
      <vt:lpstr>Office Theme</vt:lpstr>
      <vt:lpstr>1_Office Theme</vt:lpstr>
      <vt:lpstr>PowerPoint Presentation</vt:lpstr>
      <vt:lpstr>Mr. Gabriel Daniels, M.Sc., CASP</vt:lpstr>
      <vt:lpstr>The Problem</vt:lpstr>
      <vt:lpstr>The Problem</vt:lpstr>
      <vt:lpstr>To Help Underline How Close the Problem Is…</vt:lpstr>
      <vt:lpstr>Cybersecurity War Story #1</vt:lpstr>
      <vt:lpstr>Cybersecurity War Story #2</vt:lpstr>
      <vt:lpstr>Risk Management  Framework (RMF)</vt:lpstr>
      <vt:lpstr>What is the Risk Management Framework(RMF)?</vt:lpstr>
      <vt:lpstr>Why do we need RMF?</vt:lpstr>
      <vt:lpstr>The Steps of the RMF Process</vt:lpstr>
      <vt:lpstr>The Steps of the RMF Process</vt:lpstr>
      <vt:lpstr>The Steps of the RMF Process</vt:lpstr>
      <vt:lpstr>Roles and responsibilities of  RMF Process</vt:lpstr>
      <vt:lpstr>Roles and responsibilities of  RMF Process</vt:lpstr>
      <vt:lpstr>PowerPoint Presentation</vt:lpstr>
      <vt:lpstr>RMF Process Vs NIST CSF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</dc:creator>
  <cp:lastModifiedBy>Gabriel Daniels</cp:lastModifiedBy>
  <cp:revision>70</cp:revision>
  <dcterms:created xsi:type="dcterms:W3CDTF">2018-07-16T21:15:57Z</dcterms:created>
  <dcterms:modified xsi:type="dcterms:W3CDTF">2018-11-27T21:18:07Z</dcterms:modified>
</cp:coreProperties>
</file>