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3" r:id="rId3"/>
    <p:sldId id="264" r:id="rId4"/>
    <p:sldId id="265" r:id="rId5"/>
    <p:sldId id="266" r:id="rId6"/>
    <p:sldId id="267" r:id="rId7"/>
    <p:sldId id="268" r:id="rId8"/>
    <p:sldId id="269" r:id="rId9"/>
    <p:sldId id="270" r:id="rId10"/>
    <p:sldId id="271" r:id="rId11"/>
    <p:sldId id="272" r:id="rId12"/>
    <p:sldId id="274" r:id="rId13"/>
    <p:sldId id="261" r:id="rId14"/>
    <p:sldId id="256" r:id="rId15"/>
    <p:sldId id="262" r:id="rId16"/>
    <p:sldId id="260" r:id="rId17"/>
    <p:sldId id="275"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C5D"/>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ereauTJ\Documents\Program%20Management\Outreach\EE2016\DoD%20Energy%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ereauTJ\Documents\Program%20Management\Outreach\EE2016\DoD%20Energy%20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450991039913116E-2"/>
          <c:y val="0.11383118167702524"/>
          <c:w val="0.51786875809468991"/>
          <c:h val="0.78711067366579179"/>
        </c:manualLayout>
      </c:layout>
      <c:pieChart>
        <c:varyColors val="1"/>
        <c:ser>
          <c:idx val="0"/>
          <c:order val="0"/>
          <c:spPr>
            <a:ln>
              <a:solidFill>
                <a:schemeClr val="tx1"/>
              </a:solidFill>
            </a:ln>
          </c:spPr>
          <c:explosion val="9"/>
          <c:dLbls>
            <c:dLbl>
              <c:idx val="0"/>
              <c:layout>
                <c:manualLayout>
                  <c:x val="0.17244592270793738"/>
                  <c:y val="-3.7074904965152707E-2"/>
                </c:manualLayout>
              </c:layout>
              <c:tx>
                <c:rich>
                  <a:bodyPr/>
                  <a:lstStyle/>
                  <a:p>
                    <a:pPr>
                      <a:defRPr sz="1400" b="0">
                        <a:solidFill>
                          <a:schemeClr val="tx1"/>
                        </a:solidFill>
                        <a:latin typeface="Arial" panose="020B0604020202020204" pitchFamily="34" charset="0"/>
                        <a:cs typeface="Arial" panose="020B0604020202020204" pitchFamily="34" charset="0"/>
                      </a:defRPr>
                    </a:pPr>
                    <a:r>
                      <a:rPr lang="en-US" sz="1400" b="0">
                        <a:solidFill>
                          <a:schemeClr val="tx1"/>
                        </a:solidFill>
                        <a:latin typeface="Arial" panose="020B0604020202020204" pitchFamily="34" charset="0"/>
                        <a:cs typeface="Arial" panose="020B0604020202020204" pitchFamily="34" charset="0"/>
                      </a:rPr>
                      <a:t>77%</a:t>
                    </a:r>
                  </a:p>
                  <a:p>
                    <a:pPr>
                      <a:defRPr sz="1400" b="0">
                        <a:solidFill>
                          <a:schemeClr val="tx1"/>
                        </a:solidFill>
                        <a:latin typeface="Arial" panose="020B0604020202020204" pitchFamily="34" charset="0"/>
                        <a:cs typeface="Arial" panose="020B0604020202020204" pitchFamily="34" charset="0"/>
                      </a:defRPr>
                    </a:pPr>
                    <a:r>
                      <a:rPr lang="en-US" sz="1400" b="0">
                        <a:solidFill>
                          <a:schemeClr val="tx1"/>
                        </a:solidFill>
                        <a:latin typeface="Arial" panose="020B0604020202020204" pitchFamily="34" charset="0"/>
                        <a:cs typeface="Arial" panose="020B0604020202020204" pitchFamily="34" charset="0"/>
                      </a:rPr>
                      <a:t>$12.8B</a:t>
                    </a:r>
                    <a:endParaRPr lang="en-US" sz="1400" b="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41-479B-AB60-036352EA8921}"/>
                </c:ext>
              </c:extLst>
            </c:dLbl>
            <c:dLbl>
              <c:idx val="1"/>
              <c:layout>
                <c:manualLayout>
                  <c:x val="-0.14742388451443569"/>
                  <c:y val="4.4152814231554387E-3"/>
                </c:manualLayout>
              </c:layout>
              <c:tx>
                <c:rich>
                  <a:bodyPr/>
                  <a:lstStyle/>
                  <a:p>
                    <a:pPr>
                      <a:defRPr sz="1400" b="0">
                        <a:solidFill>
                          <a:schemeClr val="tx1"/>
                        </a:solidFill>
                        <a:latin typeface="Arial" panose="020B0604020202020204" pitchFamily="34" charset="0"/>
                        <a:cs typeface="Arial" panose="020B0604020202020204" pitchFamily="34" charset="0"/>
                      </a:defRPr>
                    </a:pPr>
                    <a:r>
                      <a:rPr lang="en-US" sz="1400" b="0">
                        <a:solidFill>
                          <a:schemeClr val="tx1"/>
                        </a:solidFill>
                        <a:latin typeface="Arial" panose="020B0604020202020204" pitchFamily="34" charset="0"/>
                        <a:cs typeface="Arial" panose="020B0604020202020204" pitchFamily="34" charset="0"/>
                      </a:rPr>
                      <a:t>23%</a:t>
                    </a:r>
                  </a:p>
                  <a:p>
                    <a:pPr>
                      <a:defRPr sz="1400" b="0">
                        <a:solidFill>
                          <a:schemeClr val="tx1"/>
                        </a:solidFill>
                        <a:latin typeface="Arial" panose="020B0604020202020204" pitchFamily="34" charset="0"/>
                        <a:cs typeface="Arial" panose="020B0604020202020204" pitchFamily="34" charset="0"/>
                      </a:defRPr>
                    </a:pPr>
                    <a:r>
                      <a:rPr lang="en-US" sz="1400" b="0">
                        <a:solidFill>
                          <a:schemeClr val="tx1"/>
                        </a:solidFill>
                        <a:latin typeface="Arial" panose="020B0604020202020204" pitchFamily="34" charset="0"/>
                        <a:cs typeface="Arial" panose="020B0604020202020204" pitchFamily="34" charset="0"/>
                      </a:rPr>
                      <a:t>$3.9B</a:t>
                    </a:r>
                    <a:endParaRPr lang="en-US" sz="1400" b="0">
                      <a:solidFill>
                        <a:schemeClr val="tx1"/>
                      </a:solidFill>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41-479B-AB60-036352EA8921}"/>
                </c:ext>
              </c:extLst>
            </c:dLbl>
            <c:spPr>
              <a:noFill/>
              <a:ln>
                <a:noFill/>
              </a:ln>
              <a:effectLst/>
            </c:spPr>
            <c:txPr>
              <a:bodyPr/>
              <a:lstStyle/>
              <a:p>
                <a:pPr>
                  <a:defRPr sz="16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Sheet2!$C$1:$C$2</c:f>
              <c:strCache>
                <c:ptCount val="2"/>
                <c:pt idx="0">
                  <c:v>Operational Energy</c:v>
                </c:pt>
                <c:pt idx="1">
                  <c:v>Facility Energy</c:v>
                </c:pt>
              </c:strCache>
            </c:strRef>
          </c:cat>
          <c:val>
            <c:numRef>
              <c:f>Sheet2!$F$1:$F$2</c:f>
              <c:numCache>
                <c:formatCode>0%</c:formatCode>
                <c:ptCount val="2"/>
                <c:pt idx="0">
                  <c:v>0.76646706586826352</c:v>
                </c:pt>
                <c:pt idx="1">
                  <c:v>0.23353293413173654</c:v>
                </c:pt>
              </c:numCache>
            </c:numRef>
          </c:val>
          <c:extLst>
            <c:ext xmlns:c16="http://schemas.microsoft.com/office/drawing/2014/chart" uri="{C3380CC4-5D6E-409C-BE32-E72D297353CC}">
              <c16:uniqueId val="{00000002-1F41-479B-AB60-036352EA8921}"/>
            </c:ext>
          </c:extLst>
        </c:ser>
        <c:dLbls>
          <c:showLegendKey val="0"/>
          <c:showVal val="0"/>
          <c:showCatName val="0"/>
          <c:showSerName val="0"/>
          <c:showPercent val="0"/>
          <c:showBubbleSize val="0"/>
          <c:showLeaderLines val="1"/>
        </c:dLbls>
        <c:firstSliceAng val="127"/>
      </c:pieChart>
    </c:plotArea>
    <c:legend>
      <c:legendPos val="b"/>
      <c:layout>
        <c:manualLayout>
          <c:xMode val="edge"/>
          <c:yMode val="edge"/>
          <c:x val="0.05"/>
          <c:y val="0.8310167813753232"/>
          <c:w val="0.63563218390804599"/>
          <c:h val="0.14611425284231713"/>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40360211396822"/>
          <c:y val="0.10591389685619482"/>
          <c:w val="0.55890557637033034"/>
          <c:h val="0.81286232495360211"/>
        </c:manualLayout>
      </c:layout>
      <c:pieChart>
        <c:varyColors val="1"/>
        <c:ser>
          <c:idx val="0"/>
          <c:order val="0"/>
          <c:spPr>
            <a:ln>
              <a:solidFill>
                <a:schemeClr val="bg1"/>
              </a:solidFill>
            </a:ln>
          </c:spPr>
          <c:dLbls>
            <c:dLbl>
              <c:idx val="0"/>
              <c:layout>
                <c:manualLayout>
                  <c:x val="0.11603468937219377"/>
                  <c:y val="-0.19736882065125697"/>
                </c:manualLayout>
              </c:layout>
              <c:spPr/>
              <c:txPr>
                <a:bodyPr/>
                <a:lstStyle/>
                <a:p>
                  <a:pPr>
                    <a:defRPr sz="14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E23-4AFA-85BB-11787CCD2FBB}"/>
                </c:ext>
              </c:extLst>
            </c:dLbl>
            <c:dLbl>
              <c:idx val="1"/>
              <c:layout>
                <c:manualLayout>
                  <c:x val="0.12516758267573125"/>
                  <c:y val="0.22412547100837973"/>
                </c:manualLayout>
              </c:layout>
              <c:spPr/>
              <c:txPr>
                <a:bodyPr/>
                <a:lstStyle/>
                <a:p>
                  <a:pPr>
                    <a:defRPr sz="14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E23-4AFA-85BB-11787CCD2FBB}"/>
                </c:ext>
              </c:extLst>
            </c:dLbl>
            <c:dLbl>
              <c:idx val="2"/>
              <c:layout>
                <c:manualLayout>
                  <c:x val="-0.11488254035035075"/>
                  <c:y val="0.14155531184972719"/>
                </c:manualLayout>
              </c:layout>
              <c:spPr/>
              <c:txPr>
                <a:bodyPr/>
                <a:lstStyle/>
                <a:p>
                  <a:pPr>
                    <a:defRPr sz="14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E23-4AFA-85BB-11787CCD2FBB}"/>
                </c:ext>
              </c:extLst>
            </c:dLbl>
            <c:dLbl>
              <c:idx val="3"/>
              <c:layout>
                <c:manualLayout>
                  <c:x val="-9.0632887309810339E-2"/>
                  <c:y val="3.7328609189584389E-2"/>
                </c:manualLayout>
              </c:layout>
              <c:spPr/>
              <c:txPr>
                <a:bodyPr/>
                <a:lstStyle/>
                <a:p>
                  <a:pPr>
                    <a:defRPr sz="14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E23-4AFA-85BB-11787CCD2FBB}"/>
                </c:ext>
              </c:extLst>
            </c:dLbl>
            <c:dLbl>
              <c:idx val="4"/>
              <c:spPr/>
              <c:txPr>
                <a:bodyPr/>
                <a:lstStyle/>
                <a:p>
                  <a:pPr>
                    <a:defRPr sz="1400" b="0">
                      <a:solidFill>
                        <a:sysClr val="windowText" lastClr="000000"/>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4E23-4AFA-85BB-11787CCD2FBB}"/>
                </c:ext>
              </c:extLst>
            </c:dLbl>
            <c:dLbl>
              <c:idx val="5"/>
              <c:layout>
                <c:manualLayout>
                  <c:x val="0.12039638257302583"/>
                  <c:y val="-0.10299730048928632"/>
                </c:manualLayout>
              </c:layout>
              <c:spPr/>
              <c:txPr>
                <a:bodyPr/>
                <a:lstStyle/>
                <a:p>
                  <a:pPr>
                    <a:defRPr sz="1400" b="0">
                      <a:solidFill>
                        <a:sysClr val="windowText" lastClr="000000"/>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E23-4AFA-85BB-11787CCD2FBB}"/>
                </c:ext>
              </c:extLst>
            </c:dLbl>
            <c:dLbl>
              <c:idx val="6"/>
              <c:layout>
                <c:manualLayout>
                  <c:x val="4.8964399967981895E-2"/>
                  <c:y val="3.8765817445587984E-2"/>
                </c:manualLayout>
              </c:layout>
              <c:spPr/>
              <c:txPr>
                <a:bodyPr/>
                <a:lstStyle/>
                <a:p>
                  <a:pPr>
                    <a:defRPr sz="1400" b="0">
                      <a:solidFill>
                        <a:sysClr val="windowText" lastClr="000000"/>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4E23-4AFA-85BB-11787CCD2FBB}"/>
                </c:ext>
              </c:extLst>
            </c:dLbl>
            <c:dLbl>
              <c:idx val="7"/>
              <c:layout>
                <c:manualLayout>
                  <c:x val="2.1713533101034518E-2"/>
                  <c:y val="0.16444744390079299"/>
                </c:manualLayout>
              </c:layout>
              <c:spPr>
                <a:noFill/>
              </c:spPr>
              <c:txPr>
                <a:bodyPr/>
                <a:lstStyle/>
                <a:p>
                  <a:pPr>
                    <a:defRPr sz="1400" b="0">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E23-4AFA-85BB-11787CCD2FBB}"/>
                </c:ext>
              </c:extLst>
            </c:dLbl>
            <c:spPr>
              <a:noFill/>
              <a:ln>
                <a:noFill/>
              </a:ln>
              <a:effectLst/>
            </c:spPr>
            <c:txPr>
              <a:bodyPr/>
              <a:lstStyle/>
              <a:p>
                <a:pPr>
                  <a:defRPr sz="1400" b="1">
                    <a:solidFill>
                      <a:schemeClr val="bg1"/>
                    </a:solidFill>
                  </a:defRPr>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Sheet2!$C$4:$J$4</c:f>
              <c:strCache>
                <c:ptCount val="8"/>
                <c:pt idx="0">
                  <c:v>Electricity</c:v>
                </c:pt>
                <c:pt idx="1">
                  <c:v>Natural Gas</c:v>
                </c:pt>
                <c:pt idx="2">
                  <c:v>Fuel Oil</c:v>
                </c:pt>
                <c:pt idx="3">
                  <c:v>Coal</c:v>
                </c:pt>
                <c:pt idx="4">
                  <c:v>Steam</c:v>
                </c:pt>
                <c:pt idx="5">
                  <c:v>LPG</c:v>
                </c:pt>
                <c:pt idx="6">
                  <c:v>Other</c:v>
                </c:pt>
                <c:pt idx="7">
                  <c:v>Fleet Fuel</c:v>
                </c:pt>
              </c:strCache>
            </c:strRef>
          </c:cat>
          <c:val>
            <c:numRef>
              <c:f>Sheet2!$C$5:$J$5</c:f>
              <c:numCache>
                <c:formatCode>0%</c:formatCode>
                <c:ptCount val="8"/>
                <c:pt idx="0">
                  <c:v>0.48</c:v>
                </c:pt>
                <c:pt idx="1">
                  <c:v>0.31</c:v>
                </c:pt>
                <c:pt idx="2">
                  <c:v>0.08</c:v>
                </c:pt>
                <c:pt idx="3">
                  <c:v>0.06</c:v>
                </c:pt>
                <c:pt idx="4">
                  <c:v>0.02</c:v>
                </c:pt>
                <c:pt idx="5">
                  <c:v>0.01</c:v>
                </c:pt>
                <c:pt idx="6" formatCode="0.0%">
                  <c:v>1E-3</c:v>
                </c:pt>
                <c:pt idx="7">
                  <c:v>0.04</c:v>
                </c:pt>
              </c:numCache>
            </c:numRef>
          </c:val>
          <c:extLst>
            <c:ext xmlns:c16="http://schemas.microsoft.com/office/drawing/2014/chart" uri="{C3380CC4-5D6E-409C-BE32-E72D297353CC}">
              <c16:uniqueId val="{00000008-4E23-4AFA-85BB-11787CCD2FBB}"/>
            </c:ext>
          </c:extLst>
        </c:ser>
        <c:dLbls>
          <c:dLblPos val="bestFit"/>
          <c:showLegendKey val="0"/>
          <c:showVal val="1"/>
          <c:showCatName val="0"/>
          <c:showSerName val="0"/>
          <c:showPercent val="0"/>
          <c:showBubbleSize val="0"/>
          <c:showLeaderLines val="1"/>
        </c:dLbls>
        <c:firstSliceAng val="110"/>
      </c:pieChart>
      <c:spPr>
        <a:ln>
          <a:solidFill>
            <a:schemeClr val="bg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Active and Completed EW Projects - Project Count</a:t>
            </a:r>
            <a:endParaRPr lang="en-US">
              <a:effectLst/>
            </a:endParaRPr>
          </a:p>
        </c:rich>
      </c:tx>
      <c:overlay val="0"/>
      <c:spPr>
        <a:noFill/>
        <a:ln>
          <a:noFill/>
        </a:ln>
        <a:effectLst/>
      </c:spPr>
    </c:title>
    <c:autoTitleDeleted val="0"/>
    <c:plotArea>
      <c:layout/>
      <c:barChart>
        <c:barDir val="col"/>
        <c:grouping val="stacked"/>
        <c:varyColors val="0"/>
        <c:ser>
          <c:idx val="0"/>
          <c:order val="0"/>
          <c:tx>
            <c:strRef>
              <c:f>'Pie Chart Data'!$D$1</c:f>
              <c:strCache>
                <c:ptCount val="1"/>
                <c:pt idx="0">
                  <c:v>Count</c:v>
                </c:pt>
              </c:strCache>
            </c:strRef>
          </c:tx>
          <c:spPr>
            <a:ln>
              <a:solidFill>
                <a:schemeClr val="tx1"/>
              </a:solidFill>
            </a:ln>
          </c:spPr>
          <c:invertIfNegative val="0"/>
          <c:dPt>
            <c:idx val="0"/>
            <c:invertIfNegative val="0"/>
            <c:bubble3D val="0"/>
            <c:spPr>
              <a:solidFill>
                <a:schemeClr val="accent1"/>
              </a:solidFill>
              <a:ln w="19050">
                <a:solidFill>
                  <a:schemeClr val="tx1"/>
                </a:solidFill>
              </a:ln>
              <a:effectLst/>
            </c:spPr>
            <c:extLst>
              <c:ext xmlns:c16="http://schemas.microsoft.com/office/drawing/2014/chart" uri="{C3380CC4-5D6E-409C-BE32-E72D297353CC}">
                <c16:uniqueId val="{00000001-F532-49F9-A005-3438599619B1}"/>
              </c:ext>
            </c:extLst>
          </c:dPt>
          <c:dPt>
            <c:idx val="1"/>
            <c:invertIfNegative val="0"/>
            <c:bubble3D val="0"/>
            <c:spPr>
              <a:solidFill>
                <a:schemeClr val="accent2"/>
              </a:solidFill>
              <a:ln w="19050">
                <a:solidFill>
                  <a:schemeClr val="tx1"/>
                </a:solidFill>
              </a:ln>
              <a:effectLst/>
            </c:spPr>
            <c:extLst>
              <c:ext xmlns:c16="http://schemas.microsoft.com/office/drawing/2014/chart" uri="{C3380CC4-5D6E-409C-BE32-E72D297353CC}">
                <c16:uniqueId val="{00000003-F532-49F9-A005-3438599619B1}"/>
              </c:ext>
            </c:extLst>
          </c:dPt>
          <c:dPt>
            <c:idx val="2"/>
            <c:invertIfNegative val="0"/>
            <c:bubble3D val="0"/>
            <c:spPr>
              <a:solidFill>
                <a:schemeClr val="accent3"/>
              </a:solidFill>
              <a:ln w="19050">
                <a:solidFill>
                  <a:schemeClr val="tx1"/>
                </a:solidFill>
              </a:ln>
              <a:effectLst/>
            </c:spPr>
            <c:extLst>
              <c:ext xmlns:c16="http://schemas.microsoft.com/office/drawing/2014/chart" uri="{C3380CC4-5D6E-409C-BE32-E72D297353CC}">
                <c16:uniqueId val="{00000005-F532-49F9-A005-3438599619B1}"/>
              </c:ext>
            </c:extLst>
          </c:dPt>
          <c:dPt>
            <c:idx val="3"/>
            <c:invertIfNegative val="0"/>
            <c:bubble3D val="0"/>
            <c:spPr>
              <a:solidFill>
                <a:schemeClr val="accent4"/>
              </a:solidFill>
              <a:ln w="19050">
                <a:solidFill>
                  <a:schemeClr val="tx1"/>
                </a:solidFill>
              </a:ln>
              <a:effectLst/>
            </c:spPr>
            <c:extLst>
              <c:ext xmlns:c16="http://schemas.microsoft.com/office/drawing/2014/chart" uri="{C3380CC4-5D6E-409C-BE32-E72D297353CC}">
                <c16:uniqueId val="{00000007-F532-49F9-A005-3438599619B1}"/>
              </c:ext>
            </c:extLst>
          </c:dPt>
          <c:dPt>
            <c:idx val="4"/>
            <c:invertIfNegative val="0"/>
            <c:bubble3D val="0"/>
            <c:spPr>
              <a:solidFill>
                <a:schemeClr val="accent5"/>
              </a:solidFill>
              <a:ln w="19050">
                <a:solidFill>
                  <a:schemeClr val="tx1"/>
                </a:solidFill>
              </a:ln>
              <a:effectLst/>
            </c:spPr>
            <c:extLst>
              <c:ext xmlns:c16="http://schemas.microsoft.com/office/drawing/2014/chart" uri="{C3380CC4-5D6E-409C-BE32-E72D297353CC}">
                <c16:uniqueId val="{00000009-F532-49F9-A005-3438599619B1}"/>
              </c:ext>
            </c:extLst>
          </c:dPt>
          <c:dPt>
            <c:idx val="5"/>
            <c:invertIfNegative val="0"/>
            <c:bubble3D val="0"/>
            <c:spPr>
              <a:solidFill>
                <a:schemeClr val="accent6"/>
              </a:solidFill>
              <a:ln w="19050">
                <a:solidFill>
                  <a:schemeClr val="tx1"/>
                </a:solidFill>
              </a:ln>
              <a:effectLst/>
            </c:spPr>
            <c:extLst>
              <c:ext xmlns:c16="http://schemas.microsoft.com/office/drawing/2014/chart" uri="{C3380CC4-5D6E-409C-BE32-E72D297353CC}">
                <c16:uniqueId val="{0000000B-F532-49F9-A005-3438599619B1}"/>
              </c:ext>
            </c:extLst>
          </c:dPt>
          <c:dPt>
            <c:idx val="6"/>
            <c:invertIfNegative val="0"/>
            <c:bubble3D val="0"/>
            <c:spPr>
              <a:solidFill>
                <a:schemeClr val="accent1">
                  <a:lumMod val="60000"/>
                </a:schemeClr>
              </a:solidFill>
              <a:ln w="19050">
                <a:solidFill>
                  <a:schemeClr val="tx1"/>
                </a:solidFill>
              </a:ln>
              <a:effectLst/>
            </c:spPr>
            <c:extLst>
              <c:ext xmlns:c16="http://schemas.microsoft.com/office/drawing/2014/chart" uri="{C3380CC4-5D6E-409C-BE32-E72D297353CC}">
                <c16:uniqueId val="{0000000D-F532-49F9-A005-3438599619B1}"/>
              </c:ext>
            </c:extLst>
          </c:dPt>
          <c:dPt>
            <c:idx val="7"/>
            <c:invertIfNegative val="0"/>
            <c:bubble3D val="0"/>
            <c:spPr>
              <a:solidFill>
                <a:schemeClr val="accent2">
                  <a:lumMod val="60000"/>
                </a:schemeClr>
              </a:solidFill>
              <a:ln w="19050">
                <a:solidFill>
                  <a:schemeClr val="tx1"/>
                </a:solidFill>
              </a:ln>
              <a:effectLst/>
            </c:spPr>
            <c:extLst>
              <c:ext xmlns:c16="http://schemas.microsoft.com/office/drawing/2014/chart" uri="{C3380CC4-5D6E-409C-BE32-E72D297353CC}">
                <c16:uniqueId val="{0000000F-F532-49F9-A005-3438599619B1}"/>
              </c:ext>
            </c:extLst>
          </c:dPt>
          <c:dPt>
            <c:idx val="8"/>
            <c:invertIfNegative val="0"/>
            <c:bubble3D val="0"/>
            <c:spPr>
              <a:solidFill>
                <a:schemeClr val="accent3">
                  <a:lumMod val="60000"/>
                </a:schemeClr>
              </a:solidFill>
              <a:ln w="19050">
                <a:solidFill>
                  <a:schemeClr val="tx1"/>
                </a:solidFill>
              </a:ln>
              <a:effectLst/>
            </c:spPr>
            <c:extLst>
              <c:ext xmlns:c16="http://schemas.microsoft.com/office/drawing/2014/chart" uri="{C3380CC4-5D6E-409C-BE32-E72D297353CC}">
                <c16:uniqueId val="{00000011-F532-49F9-A005-3438599619B1}"/>
              </c:ext>
            </c:extLst>
          </c:dPt>
          <c:dPt>
            <c:idx val="9"/>
            <c:invertIfNegative val="0"/>
            <c:bubble3D val="0"/>
            <c:spPr>
              <a:solidFill>
                <a:schemeClr val="accent4">
                  <a:lumMod val="60000"/>
                </a:schemeClr>
              </a:solidFill>
              <a:ln w="19050">
                <a:solidFill>
                  <a:schemeClr val="tx1"/>
                </a:solidFill>
              </a:ln>
              <a:effectLst/>
            </c:spPr>
            <c:extLst>
              <c:ext xmlns:c16="http://schemas.microsoft.com/office/drawing/2014/chart" uri="{C3380CC4-5D6E-409C-BE32-E72D297353CC}">
                <c16:uniqueId val="{00000013-F532-49F9-A005-3438599619B1}"/>
              </c:ext>
            </c:extLst>
          </c:dPt>
          <c:dPt>
            <c:idx val="10"/>
            <c:invertIfNegative val="0"/>
            <c:bubble3D val="0"/>
            <c:spPr>
              <a:solidFill>
                <a:schemeClr val="accent5">
                  <a:lumMod val="60000"/>
                </a:schemeClr>
              </a:solidFill>
              <a:ln w="19050">
                <a:solidFill>
                  <a:schemeClr val="tx1"/>
                </a:solidFill>
              </a:ln>
              <a:effectLst/>
            </c:spPr>
            <c:extLst>
              <c:ext xmlns:c16="http://schemas.microsoft.com/office/drawing/2014/chart" uri="{C3380CC4-5D6E-409C-BE32-E72D297353CC}">
                <c16:uniqueId val="{00000015-F532-49F9-A005-3438599619B1}"/>
              </c:ext>
            </c:extLst>
          </c:dPt>
          <c:dPt>
            <c:idx val="11"/>
            <c:invertIfNegative val="0"/>
            <c:bubble3D val="0"/>
            <c:spPr>
              <a:solidFill>
                <a:schemeClr val="accent6">
                  <a:lumMod val="60000"/>
                </a:schemeClr>
              </a:solidFill>
              <a:ln w="19050">
                <a:solidFill>
                  <a:schemeClr val="tx1"/>
                </a:solidFill>
              </a:ln>
              <a:effectLst/>
            </c:spPr>
            <c:extLst>
              <c:ext xmlns:c16="http://schemas.microsoft.com/office/drawing/2014/chart" uri="{C3380CC4-5D6E-409C-BE32-E72D297353CC}">
                <c16:uniqueId val="{00000017-F532-49F9-A005-3438599619B1}"/>
              </c:ext>
            </c:extLst>
          </c:dPt>
          <c:cat>
            <c:strRef>
              <c:f>'Pie Chart Data'!$A$2:$A$14</c:f>
              <c:strCache>
                <c:ptCount val="13"/>
                <c:pt idx="0">
                  <c:v>Water</c:v>
                </c:pt>
                <c:pt idx="1">
                  <c:v>Benchmarking Tools</c:v>
                </c:pt>
                <c:pt idx="2">
                  <c:v>Design Tools</c:v>
                </c:pt>
                <c:pt idx="3">
                  <c:v>Investment Tools</c:v>
                </c:pt>
                <c:pt idx="4">
                  <c:v>Envelope</c:v>
                </c:pt>
                <c:pt idx="5">
                  <c:v>HVAC</c:v>
                </c:pt>
                <c:pt idx="6">
                  <c:v>Lighting</c:v>
                </c:pt>
                <c:pt idx="7">
                  <c:v>Building Management Systems</c:v>
                </c:pt>
                <c:pt idx="8">
                  <c:v>Microgrid</c:v>
                </c:pt>
                <c:pt idx="9">
                  <c:v>Cybersecurity</c:v>
                </c:pt>
                <c:pt idx="10">
                  <c:v>Storage</c:v>
                </c:pt>
                <c:pt idx="11">
                  <c:v>Demand Response/Ancillary Services</c:v>
                </c:pt>
                <c:pt idx="12">
                  <c:v>Distributed Generation</c:v>
                </c:pt>
              </c:strCache>
            </c:strRef>
          </c:cat>
          <c:val>
            <c:numRef>
              <c:f>'Pie Chart Data'!$D$2:$D$14</c:f>
              <c:numCache>
                <c:formatCode>General</c:formatCode>
                <c:ptCount val="13"/>
                <c:pt idx="0">
                  <c:v>6</c:v>
                </c:pt>
                <c:pt idx="1">
                  <c:v>9</c:v>
                </c:pt>
                <c:pt idx="2">
                  <c:v>2</c:v>
                </c:pt>
                <c:pt idx="3">
                  <c:v>6</c:v>
                </c:pt>
                <c:pt idx="4">
                  <c:v>8</c:v>
                </c:pt>
                <c:pt idx="5">
                  <c:v>27</c:v>
                </c:pt>
                <c:pt idx="6">
                  <c:v>8</c:v>
                </c:pt>
                <c:pt idx="7">
                  <c:v>20</c:v>
                </c:pt>
                <c:pt idx="8">
                  <c:v>18</c:v>
                </c:pt>
                <c:pt idx="9">
                  <c:v>4</c:v>
                </c:pt>
                <c:pt idx="10">
                  <c:v>4</c:v>
                </c:pt>
                <c:pt idx="11">
                  <c:v>3</c:v>
                </c:pt>
                <c:pt idx="12">
                  <c:v>13</c:v>
                </c:pt>
              </c:numCache>
            </c:numRef>
          </c:val>
          <c:extLst>
            <c:ext xmlns:c16="http://schemas.microsoft.com/office/drawing/2014/chart" uri="{C3380CC4-5D6E-409C-BE32-E72D297353CC}">
              <c16:uniqueId val="{00000016-F532-49F9-A005-3438599619B1}"/>
            </c:ext>
          </c:extLst>
        </c:ser>
        <c:ser>
          <c:idx val="1"/>
          <c:order val="1"/>
          <c:spPr>
            <a:solidFill>
              <a:schemeClr val="bg2">
                <a:lumMod val="90000"/>
              </a:schemeClr>
            </a:solidFill>
            <a:ln>
              <a:solidFill>
                <a:srgbClr val="C00000"/>
              </a:solidFill>
            </a:ln>
          </c:spPr>
          <c:invertIfNegative val="0"/>
          <c:val>
            <c:numRef>
              <c:f>'Pie Chart Data'!$E$2:$E$14</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8-1569-43A8-B08D-3C21896531CB}"/>
            </c:ext>
          </c:extLst>
        </c:ser>
        <c:dLbls>
          <c:showLegendKey val="0"/>
          <c:showVal val="0"/>
          <c:showCatName val="0"/>
          <c:showSerName val="0"/>
          <c:showPercent val="0"/>
          <c:showBubbleSize val="0"/>
        </c:dLbls>
        <c:gapWidth val="100"/>
        <c:overlap val="100"/>
        <c:axId val="414127120"/>
        <c:axId val="414129864"/>
      </c:barChart>
      <c:catAx>
        <c:axId val="414127120"/>
        <c:scaling>
          <c:orientation val="minMax"/>
        </c:scaling>
        <c:delete val="0"/>
        <c:axPos val="b"/>
        <c:numFmt formatCode="General" sourceLinked="0"/>
        <c:majorTickMark val="out"/>
        <c:minorTickMark val="none"/>
        <c:tickLblPos val="nextTo"/>
        <c:txPr>
          <a:bodyPr/>
          <a:lstStyle/>
          <a:p>
            <a:pPr>
              <a:defRPr sz="1200"/>
            </a:pPr>
            <a:endParaRPr lang="en-US"/>
          </a:p>
        </c:txPr>
        <c:crossAx val="414129864"/>
        <c:crosses val="autoZero"/>
        <c:auto val="1"/>
        <c:lblAlgn val="ctr"/>
        <c:lblOffset val="100"/>
        <c:noMultiLvlLbl val="0"/>
      </c:catAx>
      <c:valAx>
        <c:axId val="41412986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4141271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0.68588</cdr:x>
      <cdr:y>0.08456</cdr:y>
    </cdr:from>
    <cdr:to>
      <cdr:x>0.96055</cdr:x>
      <cdr:y>0.23756</cdr:y>
    </cdr:to>
    <cdr:sp macro="" textlink="">
      <cdr:nvSpPr>
        <cdr:cNvPr id="2" name="TextBox 1"/>
        <cdr:cNvSpPr txBox="1"/>
      </cdr:nvSpPr>
      <cdr:spPr>
        <a:xfrm xmlns:a="http://schemas.openxmlformats.org/drawingml/2006/main">
          <a:off x="5948908" y="505326"/>
          <a:ext cx="238225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2000" dirty="0"/>
            <a:t>Total Funded: 129</a:t>
          </a:r>
        </a:p>
        <a:p xmlns:a="http://schemas.openxmlformats.org/drawingml/2006/main">
          <a:pPr algn="r"/>
          <a:r>
            <a:rPr lang="en-US" sz="2000" dirty="0"/>
            <a:t>Active:   70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65C9B-A714-4F9D-B182-F78FBE30361D}" type="datetimeFigureOut">
              <a:rPr lang="en-US" smtClean="0"/>
              <a:t>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3C97B-DEB4-4F02-A145-98068F54E2E9}" type="slidenum">
              <a:rPr lang="en-US" smtClean="0"/>
              <a:t>‹#›</a:t>
            </a:fld>
            <a:endParaRPr lang="en-US"/>
          </a:p>
        </p:txBody>
      </p:sp>
    </p:spTree>
    <p:extLst>
      <p:ext uri="{BB962C8B-B14F-4D97-AF65-F5344CB8AC3E}">
        <p14:creationId xmlns:p14="http://schemas.microsoft.com/office/powerpoint/2010/main" val="100513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ESTCP is DoD’s environmental technology demonstration and validation program. The Program was established in 1995 to promote the transfer of innovative technologies that improve</a:t>
            </a:r>
            <a:r>
              <a:rPr lang="en-US" baseline="0" dirty="0"/>
              <a:t> DoD’s environmental performance, reduce operational costs and enhance and sustain mission capabilities.  </a:t>
            </a:r>
            <a:r>
              <a:rPr lang="en-US" dirty="0"/>
              <a:t>ESTCP funds demonstration</a:t>
            </a:r>
            <a:r>
              <a:rPr lang="en-US" baseline="0" dirty="0"/>
              <a:t> projects to validate technology cost and performance with the ultimate goal to transition successful technology to implementation and regulatory acceptance.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endParaRPr>
          </a:p>
        </p:txBody>
      </p:sp>
      <p:sp>
        <p:nvSpPr>
          <p:cNvPr id="67588" name="Slide Number Placeholder 3"/>
          <p:cNvSpPr>
            <a:spLocks noGrp="1"/>
          </p:cNvSpPr>
          <p:nvPr>
            <p:ph type="sldNum" sz="quarter" idx="5"/>
          </p:nvPr>
        </p:nvSpPr>
        <p:spPr>
          <a:noFill/>
        </p:spPr>
        <p:txBody>
          <a:bodyPr/>
          <a:lstStyle/>
          <a:p>
            <a:pPr defTabSz="886905"/>
            <a:fld id="{EE525625-7DEB-45A0-AB87-4E59E8CEC5D8}" type="slidenum">
              <a:rPr lang="en-US" smtClean="0">
                <a:solidFill>
                  <a:srgbClr val="000000"/>
                </a:solidFill>
                <a:latin typeface="Arial" pitchFamily="34" charset="0"/>
                <a:cs typeface="Arial" pitchFamily="34" charset="0"/>
              </a:rPr>
              <a:pPr defTabSz="886905"/>
              <a:t>2</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8851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31675"/>
            <a:fld id="{51DE793E-338D-4D45-8E65-BE95B8E425CB}" type="slidenum">
              <a:rPr lang="en-US" smtClean="0">
                <a:latin typeface="Arial" pitchFamily="34" charset="0"/>
              </a:rPr>
              <a:pPr defTabSz="931675"/>
              <a:t>11</a:t>
            </a:fld>
            <a:endParaRPr lang="en-US" dirty="0">
              <a:latin typeface="Arial" pitchFamily="34" charset="0"/>
            </a:endParaRPr>
          </a:p>
        </p:txBody>
      </p:sp>
      <p:sp>
        <p:nvSpPr>
          <p:cNvPr id="60419" name="Rectangle 2"/>
          <p:cNvSpPr>
            <a:spLocks noGrp="1" noRot="1" noChangeAspect="1" noChangeArrowheads="1" noTextEdit="1"/>
          </p:cNvSpPr>
          <p:nvPr>
            <p:ph type="sldImg"/>
          </p:nvPr>
        </p:nvSpPr>
        <p:spPr>
          <a:xfrm>
            <a:off x="406400" y="698500"/>
            <a:ext cx="6197600" cy="3486150"/>
          </a:xfrm>
          <a:ln/>
        </p:spPr>
      </p:sp>
      <p:sp>
        <p:nvSpPr>
          <p:cNvPr id="6042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3814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14303"/>
            <a:fld id="{0672FE3B-3D19-4436-97D2-7B5E9E670727}" type="slidenum">
              <a:rPr lang="en-US" smtClean="0">
                <a:solidFill>
                  <a:prstClr val="black"/>
                </a:solidFill>
                <a:latin typeface="Arial" pitchFamily="34" charset="0"/>
              </a:rPr>
              <a:pPr defTabSz="914303"/>
              <a:t>12</a:t>
            </a:fld>
            <a:endParaRPr lang="en-US" dirty="0">
              <a:solidFill>
                <a:prstClr val="black"/>
              </a:solidFill>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28439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55D3F6-D419-439E-94AC-2D25797CD389}" type="slidenum">
              <a:rPr lang="en-US" smtClean="0"/>
              <a:t>18</a:t>
            </a:fld>
            <a:endParaRPr lang="en-US"/>
          </a:p>
        </p:txBody>
      </p:sp>
    </p:spTree>
    <p:extLst>
      <p:ext uri="{BB962C8B-B14F-4D97-AF65-F5344CB8AC3E}">
        <p14:creationId xmlns:p14="http://schemas.microsoft.com/office/powerpoint/2010/main" val="15514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a:p>
        </p:txBody>
      </p:sp>
      <p:sp>
        <p:nvSpPr>
          <p:cNvPr id="65540" name="Slide Number Placeholder 3"/>
          <p:cNvSpPr>
            <a:spLocks noGrp="1"/>
          </p:cNvSpPr>
          <p:nvPr>
            <p:ph type="sldNum" sz="quarter" idx="5"/>
          </p:nvPr>
        </p:nvSpPr>
        <p:spPr>
          <a:noFill/>
        </p:spPr>
        <p:txBody>
          <a:bodyPr/>
          <a:lstStyle/>
          <a:p>
            <a:fld id="{8DEC1F84-189B-4A17-BE6E-0349E9F6A79F}"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79212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Energy and Water Program covers</a:t>
            </a:r>
            <a:r>
              <a:rPr lang="en-US" sz="1100" baseline="0" dirty="0"/>
              <a:t> a wide array of technologies that are applicable to use and management of energy and water on military installations.  The technologies are organized in three main areas of focus.  The first is “Smart and Secure Installation Energy Management”, which includes…, the Second is Efficient Integrated Buildings and Components, which includes…tech and tools that…and the Third is “Distributed Generation”, which includes renewables, waste heat recovery and CHP.</a:t>
            </a:r>
            <a:endParaRPr lang="en-US" sz="1100" dirty="0"/>
          </a:p>
        </p:txBody>
      </p:sp>
      <p:sp>
        <p:nvSpPr>
          <p:cNvPr id="4" name="Slide Number Placeholder 3"/>
          <p:cNvSpPr>
            <a:spLocks noGrp="1"/>
          </p:cNvSpPr>
          <p:nvPr>
            <p:ph type="sldNum" sz="quarter" idx="10"/>
          </p:nvPr>
        </p:nvSpPr>
        <p:spPr/>
        <p:txBody>
          <a:bodyPr/>
          <a:lstStyle/>
          <a:p>
            <a:fld id="{8EC817D8-DAD2-41FC-9EC7-DFCDEAFF8439}" type="slidenum">
              <a:rPr lang="en-US" smtClean="0"/>
              <a:t>4</a:t>
            </a:fld>
            <a:endParaRPr lang="en-US" dirty="0"/>
          </a:p>
        </p:txBody>
      </p:sp>
    </p:spTree>
    <p:extLst>
      <p:ext uri="{BB962C8B-B14F-4D97-AF65-F5344CB8AC3E}">
        <p14:creationId xmlns:p14="http://schemas.microsoft.com/office/powerpoint/2010/main" val="222550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14303"/>
            <a:fld id="{0672FE3B-3D19-4436-97D2-7B5E9E670727}" type="slidenum">
              <a:rPr lang="en-US" smtClean="0">
                <a:solidFill>
                  <a:prstClr val="black"/>
                </a:solidFill>
                <a:latin typeface="Arial" pitchFamily="34" charset="0"/>
              </a:rPr>
              <a:pPr defTabSz="914303"/>
              <a:t>5</a:t>
            </a:fld>
            <a:endParaRPr lang="en-US" dirty="0">
              <a:solidFill>
                <a:prstClr val="black"/>
              </a:solidFill>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5308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31675"/>
            <a:fld id="{6426E437-3D0C-4B9A-A6B7-8E2C9252EDAA}" type="slidenum">
              <a:rPr lang="en-US" smtClean="0">
                <a:latin typeface="Arial" pitchFamily="34" charset="0"/>
              </a:rPr>
              <a:pPr defTabSz="931675"/>
              <a:t>6</a:t>
            </a:fld>
            <a:endParaRPr lang="en-US" dirty="0">
              <a:latin typeface="Arial" pitchFamily="34" charset="0"/>
            </a:endParaRPr>
          </a:p>
        </p:txBody>
      </p:sp>
      <p:sp>
        <p:nvSpPr>
          <p:cNvPr id="39939" name="Rectangle 2"/>
          <p:cNvSpPr>
            <a:spLocks noGrp="1" noRot="1" noChangeAspect="1" noChangeArrowheads="1" noTextEdit="1"/>
          </p:cNvSpPr>
          <p:nvPr>
            <p:ph type="sldImg"/>
          </p:nvPr>
        </p:nvSpPr>
        <p:spPr>
          <a:xfrm>
            <a:off x="406400" y="698500"/>
            <a:ext cx="6197600" cy="3486150"/>
          </a:xfrm>
          <a:ln/>
        </p:spPr>
      </p:sp>
      <p:sp>
        <p:nvSpPr>
          <p:cNvPr id="3994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90365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31675"/>
            <a:fld id="{F60683FF-B722-4018-A8ED-7F153666C69D}" type="slidenum">
              <a:rPr lang="en-US" smtClean="0">
                <a:latin typeface="Arial" pitchFamily="34" charset="0"/>
              </a:rPr>
              <a:pPr defTabSz="931675"/>
              <a:t>7</a:t>
            </a:fld>
            <a:endParaRPr lang="en-US" dirty="0">
              <a:latin typeface="Arial" pitchFamily="34" charset="0"/>
            </a:endParaRPr>
          </a:p>
        </p:txBody>
      </p:sp>
      <p:sp>
        <p:nvSpPr>
          <p:cNvPr id="40963" name="Rectangle 2"/>
          <p:cNvSpPr>
            <a:spLocks noGrp="1" noRot="1" noChangeAspect="1" noChangeArrowheads="1" noTextEdit="1"/>
          </p:cNvSpPr>
          <p:nvPr>
            <p:ph type="sldImg"/>
          </p:nvPr>
        </p:nvSpPr>
        <p:spPr>
          <a:xfrm>
            <a:off x="406400" y="698500"/>
            <a:ext cx="6197600" cy="3486150"/>
          </a:xfrm>
          <a:ln/>
        </p:spPr>
      </p:sp>
      <p:sp>
        <p:nvSpPr>
          <p:cNvPr id="4096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5055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31811"/>
            <a:fld id="{181F8BBF-7B99-4EF9-AEAC-E28FF356CBC1}" type="slidenum">
              <a:rPr lang="en-US" smtClean="0">
                <a:latin typeface="Arial" pitchFamily="34" charset="0"/>
              </a:rPr>
              <a:pPr defTabSz="931811"/>
              <a:t>8</a:t>
            </a:fld>
            <a:endParaRPr lang="en-US" dirty="0">
              <a:latin typeface="Arial" pitchFamily="34" charset="0"/>
            </a:endParaRPr>
          </a:p>
        </p:txBody>
      </p:sp>
      <p:sp>
        <p:nvSpPr>
          <p:cNvPr id="41987" name="Rectangle 2"/>
          <p:cNvSpPr>
            <a:spLocks noGrp="1" noRot="1" noChangeAspect="1" noChangeArrowheads="1" noTextEdit="1"/>
          </p:cNvSpPr>
          <p:nvPr>
            <p:ph type="sldImg"/>
          </p:nvPr>
        </p:nvSpPr>
        <p:spPr>
          <a:xfrm>
            <a:off x="406400" y="698500"/>
            <a:ext cx="6197600" cy="3486150"/>
          </a:xfrm>
          <a:ln/>
        </p:spPr>
      </p:sp>
      <p:sp>
        <p:nvSpPr>
          <p:cNvPr id="4198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97438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1811"/>
            <a:fld id="{2E1D260C-4924-4AC3-B9D6-B5E699F9BC15}" type="slidenum">
              <a:rPr lang="en-US" smtClean="0">
                <a:latin typeface="Arial" pitchFamily="34" charset="0"/>
              </a:rPr>
              <a:pPr defTabSz="931811"/>
              <a:t>9</a:t>
            </a:fld>
            <a:endParaRPr lang="en-US" dirty="0">
              <a:latin typeface="Arial" pitchFamily="34" charset="0"/>
            </a:endParaRPr>
          </a:p>
        </p:txBody>
      </p:sp>
      <p:sp>
        <p:nvSpPr>
          <p:cNvPr id="59395" name="Rectangle 2"/>
          <p:cNvSpPr>
            <a:spLocks noGrp="1" noRot="1" noChangeAspect="1" noChangeArrowheads="1" noTextEdit="1"/>
          </p:cNvSpPr>
          <p:nvPr>
            <p:ph type="sldImg"/>
          </p:nvPr>
        </p:nvSpPr>
        <p:spPr>
          <a:xfrm>
            <a:off x="406400" y="698500"/>
            <a:ext cx="6197600" cy="3486150"/>
          </a:xfrm>
          <a:ln/>
        </p:spPr>
      </p:sp>
      <p:sp>
        <p:nvSpPr>
          <p:cNvPr id="5939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82087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1811"/>
            <a:fld id="{828BF7B5-3F43-473E-B837-03FF70CBF0EC}" type="slidenum">
              <a:rPr lang="en-US" smtClean="0">
                <a:latin typeface="Arial" pitchFamily="34" charset="0"/>
              </a:rPr>
              <a:pPr defTabSz="931811"/>
              <a:t>10</a:t>
            </a:fld>
            <a:endParaRPr lang="en-US" dirty="0">
              <a:latin typeface="Arial" pitchFamily="34" charset="0"/>
            </a:endParaRPr>
          </a:p>
        </p:txBody>
      </p:sp>
      <p:sp>
        <p:nvSpPr>
          <p:cNvPr id="44035" name="Rectangle 2"/>
          <p:cNvSpPr>
            <a:spLocks noGrp="1" noRot="1" noChangeAspect="1" noChangeArrowheads="1" noTextEdit="1"/>
          </p:cNvSpPr>
          <p:nvPr>
            <p:ph type="sldImg"/>
          </p:nvPr>
        </p:nvSpPr>
        <p:spPr>
          <a:xfrm>
            <a:off x="406400" y="698500"/>
            <a:ext cx="6197600" cy="3486150"/>
          </a:xfrm>
          <a:ln/>
        </p:spPr>
      </p:sp>
      <p:sp>
        <p:nvSpPr>
          <p:cNvPr id="440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97279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53772B-9C34-4C2F-AE0D-2F6330157FE7}"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221934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3772B-9C34-4C2F-AE0D-2F6330157FE7}"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70017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3772B-9C34-4C2F-AE0D-2F6330157FE7}"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316571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3772B-9C34-4C2F-AE0D-2F6330157FE7}"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279276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53772B-9C34-4C2F-AE0D-2F6330157FE7}"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224248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53772B-9C34-4C2F-AE0D-2F6330157FE7}"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9390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53772B-9C34-4C2F-AE0D-2F6330157FE7}"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361213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53772B-9C34-4C2F-AE0D-2F6330157FE7}"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302318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3772B-9C34-4C2F-AE0D-2F6330157FE7}"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227717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53772B-9C34-4C2F-AE0D-2F6330157FE7}"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100118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53772B-9C34-4C2F-AE0D-2F6330157FE7}"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18F35-CA78-41DC-87B8-2BC322D32A45}" type="slidenum">
              <a:rPr lang="en-US" smtClean="0"/>
              <a:t>‹#›</a:t>
            </a:fld>
            <a:endParaRPr lang="en-US"/>
          </a:p>
        </p:txBody>
      </p:sp>
    </p:spTree>
    <p:extLst>
      <p:ext uri="{BB962C8B-B14F-4D97-AF65-F5344CB8AC3E}">
        <p14:creationId xmlns:p14="http://schemas.microsoft.com/office/powerpoint/2010/main" val="2214642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3772B-9C34-4C2F-AE0D-2F6330157FE7}" type="datetimeFigureOut">
              <a:rPr lang="en-US" smtClean="0"/>
              <a:t>2/16/2017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18F35-CA78-41DC-87B8-2BC322D32A45}" type="slidenum">
              <a:rPr lang="en-US" smtClean="0"/>
              <a:t>‹#›</a:t>
            </a:fld>
            <a:endParaRPr lang="en-US"/>
          </a:p>
        </p:txBody>
      </p:sp>
    </p:spTree>
    <p:extLst>
      <p:ext uri="{BB962C8B-B14F-4D97-AF65-F5344CB8AC3E}">
        <p14:creationId xmlns:p14="http://schemas.microsoft.com/office/powerpoint/2010/main" val="48935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il.google.com/mail/ca/u/1/#m_3669492491729236125__ftn1"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mail.google.com/mail/ca/u/1/#m_3669492491729236125__ftn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erdp-estcp.org/Investigator-Resources/ESTCP-Resources/Demonstration-Plans/Cybersecurity-Guidelin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Timothy.j.Tetreault.civ@mail.mi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436376" y="141963"/>
            <a:ext cx="11575413" cy="723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rPr>
              <a:t>Washington DC – Feb 16, 2017</a:t>
            </a:r>
          </a:p>
        </p:txBody>
      </p:sp>
      <p:sp>
        <p:nvSpPr>
          <p:cNvPr id="21" name="Rectangle 20"/>
          <p:cNvSpPr/>
          <p:nvPr/>
        </p:nvSpPr>
        <p:spPr>
          <a:xfrm>
            <a:off x="665892" y="2439247"/>
            <a:ext cx="10914434" cy="797936"/>
          </a:xfrm>
          <a:prstGeom prst="rect">
            <a:avLst/>
          </a:prstGeom>
          <a:solidFill>
            <a:schemeClr val="bg1">
              <a:lumMod val="9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lvl="0">
              <a:lnSpc>
                <a:spcPct val="90000"/>
              </a:lnSpc>
              <a:spcBef>
                <a:spcPts val="1000"/>
              </a:spcBef>
              <a:defRPr/>
            </a:pPr>
            <a:r>
              <a:rPr lang="en-US" dirty="0">
                <a:solidFill>
                  <a:schemeClr val="tx1"/>
                </a:solidFill>
              </a:rPr>
              <a:t>ESTCP Program Manager</a:t>
            </a:r>
            <a:endParaRPr kumimoji="0" lang="en-US" b="1" i="0" u="none" strike="noStrike" kern="1200" cap="none" spc="0" normalizeH="0" baseline="0" noProof="0" dirty="0">
              <a:ln>
                <a:noFill/>
              </a:ln>
              <a:solidFill>
                <a:srgbClr val="0B3C5D"/>
              </a:solidFill>
              <a:effectLst/>
              <a:uLnTx/>
              <a:uFillTx/>
              <a:latin typeface="Segoe UI Light" panose="020B0502040204020203" pitchFamily="34" charset="0"/>
              <a:ea typeface="+mn-ea"/>
              <a:cs typeface="Segoe UI Light" panose="020B0502040204020203" pitchFamily="34" charset="0"/>
            </a:endParaRPr>
          </a:p>
        </p:txBody>
      </p:sp>
      <p:sp>
        <p:nvSpPr>
          <p:cNvPr id="7" name="TextBox 6"/>
          <p:cNvSpPr txBox="1"/>
          <p:nvPr/>
        </p:nvSpPr>
        <p:spPr>
          <a:xfrm>
            <a:off x="571763" y="2112273"/>
            <a:ext cx="2448106" cy="369332"/>
          </a:xfrm>
          <a:prstGeom prst="rect">
            <a:avLst/>
          </a:prstGeom>
          <a:noFill/>
        </p:spPr>
        <p:txBody>
          <a:bodyPr wrap="none" rtlCol="0">
            <a:spAutoFit/>
          </a:bodyPr>
          <a:lstStyle/>
          <a:p>
            <a:r>
              <a:rPr lang="en-US" b="1" dirty="0">
                <a:solidFill>
                  <a:srgbClr val="0B3C5D"/>
                </a:solidFill>
                <a:latin typeface="Segoe UI" panose="020B0502040204020203" pitchFamily="34" charset="0"/>
                <a:cs typeface="Segoe UI" panose="020B0502040204020203" pitchFamily="34" charset="0"/>
              </a:rPr>
              <a:t>DL Title(s) and Bio(s)</a:t>
            </a:r>
          </a:p>
        </p:txBody>
      </p:sp>
      <p:sp>
        <p:nvSpPr>
          <p:cNvPr id="51" name="Rectangle 50"/>
          <p:cNvSpPr/>
          <p:nvPr/>
        </p:nvSpPr>
        <p:spPr>
          <a:xfrm>
            <a:off x="665892" y="1374518"/>
            <a:ext cx="5970399" cy="548640"/>
          </a:xfrm>
          <a:prstGeom prst="rect">
            <a:avLst/>
          </a:prstGeom>
          <a:solidFill>
            <a:schemeClr val="bg1">
              <a:lumMod val="9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lvl="0">
              <a:lnSpc>
                <a:spcPct val="90000"/>
              </a:lnSpc>
              <a:spcBef>
                <a:spcPts val="1000"/>
              </a:spcBef>
              <a:defRPr/>
            </a:pPr>
            <a:r>
              <a:rPr lang="en-US" dirty="0">
                <a:solidFill>
                  <a:schemeClr val="tx1"/>
                </a:solidFill>
              </a:rPr>
              <a:t>Tim </a:t>
            </a:r>
            <a:r>
              <a:rPr lang="en-US" dirty="0" err="1">
                <a:solidFill>
                  <a:schemeClr val="tx1"/>
                </a:solidFill>
              </a:rPr>
              <a:t>Tetreault</a:t>
            </a:r>
            <a:r>
              <a:rPr lang="en-US" dirty="0">
                <a:solidFill>
                  <a:schemeClr val="tx1"/>
                </a:solidFill>
              </a:rPr>
              <a:t> CEM</a:t>
            </a:r>
            <a:endParaRPr kumimoji="0" lang="en-US" sz="1400" b="1" i="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53" name="TextBox 52"/>
          <p:cNvSpPr txBox="1"/>
          <p:nvPr/>
        </p:nvSpPr>
        <p:spPr>
          <a:xfrm>
            <a:off x="571763" y="1048871"/>
            <a:ext cx="1451038" cy="369332"/>
          </a:xfrm>
          <a:prstGeom prst="rect">
            <a:avLst/>
          </a:prstGeom>
          <a:noFill/>
        </p:spPr>
        <p:txBody>
          <a:bodyPr wrap="none" rtlCol="0">
            <a:spAutoFit/>
          </a:bodyPr>
          <a:lstStyle/>
          <a:p>
            <a:r>
              <a:rPr lang="en-US" b="1" dirty="0">
                <a:solidFill>
                  <a:srgbClr val="0B3C5D"/>
                </a:solidFill>
                <a:latin typeface="Segoe UI" panose="020B0502040204020203" pitchFamily="34" charset="0"/>
                <a:cs typeface="Segoe UI" panose="020B0502040204020203" pitchFamily="34" charset="0"/>
              </a:rPr>
              <a:t>DL Name(s)</a:t>
            </a:r>
          </a:p>
        </p:txBody>
      </p:sp>
      <p:sp>
        <p:nvSpPr>
          <p:cNvPr id="62" name="Rectangle 61"/>
          <p:cNvSpPr/>
          <p:nvPr/>
        </p:nvSpPr>
        <p:spPr>
          <a:xfrm>
            <a:off x="665892" y="3771566"/>
            <a:ext cx="10914434" cy="548640"/>
          </a:xfrm>
          <a:prstGeom prst="rect">
            <a:avLst/>
          </a:prstGeom>
          <a:solidFill>
            <a:schemeClr val="bg1">
              <a:lumMod val="9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lvl="0">
              <a:lnSpc>
                <a:spcPct val="90000"/>
              </a:lnSpc>
              <a:spcBef>
                <a:spcPts val="1000"/>
              </a:spcBef>
              <a:defRPr/>
            </a:pPr>
            <a:r>
              <a:rPr lang="en-US" dirty="0">
                <a:solidFill>
                  <a:schemeClr val="tx1"/>
                </a:solidFill>
              </a:rPr>
              <a:t>Topic 2: Innovative Approaches to Obtaining Authority to Operate for Facility-Related Control Systems.</a:t>
            </a:r>
            <a:endParaRPr kumimoji="0" lang="en-US" sz="1400" b="1" i="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63" name="TextBox 62"/>
          <p:cNvSpPr txBox="1"/>
          <p:nvPr/>
        </p:nvSpPr>
        <p:spPr>
          <a:xfrm>
            <a:off x="571763" y="3437204"/>
            <a:ext cx="1864613" cy="369332"/>
          </a:xfrm>
          <a:prstGeom prst="rect">
            <a:avLst/>
          </a:prstGeom>
          <a:noFill/>
        </p:spPr>
        <p:txBody>
          <a:bodyPr wrap="none" rtlCol="0">
            <a:spAutoFit/>
          </a:bodyPr>
          <a:lstStyle/>
          <a:p>
            <a:r>
              <a:rPr lang="en-US" b="1" dirty="0">
                <a:solidFill>
                  <a:srgbClr val="0B3C5D"/>
                </a:solidFill>
                <a:latin typeface="Segoe UI" panose="020B0502040204020203" pitchFamily="34" charset="0"/>
                <a:cs typeface="Segoe UI" panose="020B0502040204020203" pitchFamily="34" charset="0"/>
              </a:rPr>
              <a:t>Discussion Title</a:t>
            </a:r>
          </a:p>
        </p:txBody>
      </p:sp>
      <p:sp>
        <p:nvSpPr>
          <p:cNvPr id="65" name="Rectangle 64"/>
          <p:cNvSpPr/>
          <p:nvPr/>
        </p:nvSpPr>
        <p:spPr>
          <a:xfrm>
            <a:off x="665892" y="4836927"/>
            <a:ext cx="10914434" cy="1583538"/>
          </a:xfrm>
          <a:prstGeom prst="rect">
            <a:avLst/>
          </a:prstGeom>
          <a:solidFill>
            <a:schemeClr val="bg1">
              <a:lumMod val="95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lvl="0">
              <a:lnSpc>
                <a:spcPct val="90000"/>
              </a:lnSpc>
              <a:spcBef>
                <a:spcPts val="1000"/>
              </a:spcBef>
              <a:defRPr/>
            </a:pPr>
            <a:r>
              <a:rPr lang="en-US" dirty="0">
                <a:solidFill>
                  <a:schemeClr val="tx1"/>
                </a:solidFill>
              </a:rPr>
              <a:t>Tim will give an overview of the ESTCP program and project call and open the discussion on how other federal, state and private sector organizations are addressing the challenge to design cybersecurity in from the beginning of the planning, design, construction and operations lifecycle. ESTCP projects are formal demonstrations in which innovative technologies are rigorously evaluated. ESTCP demonstrations are conducted at DoD facilities and sites to document improved efficiency, reduced liability, improved environmental outcomes, and cost savings.</a:t>
            </a:r>
            <a:endParaRPr kumimoji="0" lang="en-US" b="1" i="0" u="none" strike="noStrike" kern="120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66" name="TextBox 65"/>
          <p:cNvSpPr txBox="1"/>
          <p:nvPr/>
        </p:nvSpPr>
        <p:spPr>
          <a:xfrm>
            <a:off x="571763" y="4498701"/>
            <a:ext cx="2423677" cy="369332"/>
          </a:xfrm>
          <a:prstGeom prst="rect">
            <a:avLst/>
          </a:prstGeom>
          <a:noFill/>
        </p:spPr>
        <p:txBody>
          <a:bodyPr wrap="none" rtlCol="0">
            <a:spAutoFit/>
          </a:bodyPr>
          <a:lstStyle/>
          <a:p>
            <a:r>
              <a:rPr lang="en-US" b="1" dirty="0">
                <a:solidFill>
                  <a:srgbClr val="0B3C5D"/>
                </a:solidFill>
                <a:latin typeface="Segoe UI" panose="020B0502040204020203" pitchFamily="34" charset="0"/>
                <a:cs typeface="Segoe UI" panose="020B0502040204020203" pitchFamily="34" charset="0"/>
              </a:rPr>
              <a:t>Discussion Summary</a:t>
            </a: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763" y="120375"/>
            <a:ext cx="1633144" cy="986952"/>
          </a:xfrm>
          <a:prstGeom prst="rect">
            <a:avLst/>
          </a:prstGeom>
        </p:spPr>
      </p:pic>
    </p:spTree>
    <p:extLst>
      <p:ext uri="{BB962C8B-B14F-4D97-AF65-F5344CB8AC3E}">
        <p14:creationId xmlns:p14="http://schemas.microsoft.com/office/powerpoint/2010/main" val="116582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7"/>
          <p:cNvSpPr>
            <a:spLocks noGrp="1" noChangeArrowheads="1"/>
          </p:cNvSpPr>
          <p:nvPr>
            <p:ph idx="1"/>
          </p:nvPr>
        </p:nvSpPr>
        <p:spPr>
          <a:xfrm>
            <a:off x="2108758" y="1739124"/>
            <a:ext cx="8229600" cy="4539195"/>
          </a:xfrm>
        </p:spPr>
        <p:txBody>
          <a:bodyPr>
            <a:normAutofit lnSpcReduction="10000"/>
          </a:bodyPr>
          <a:lstStyle/>
          <a:p>
            <a:r>
              <a:rPr lang="en-US" dirty="0"/>
              <a:t>Call for Technologies</a:t>
            </a:r>
          </a:p>
          <a:p>
            <a:pPr lvl="1"/>
            <a:r>
              <a:rPr lang="en-US" dirty="0"/>
              <a:t> Specific topic areas</a:t>
            </a:r>
          </a:p>
          <a:p>
            <a:r>
              <a:rPr lang="en-US" dirty="0"/>
              <a:t> Short Written Pre-Proposal</a:t>
            </a:r>
          </a:p>
          <a:p>
            <a:pPr lvl="1"/>
            <a:r>
              <a:rPr lang="en-US" dirty="0"/>
              <a:t>Request full proposal (if selected)</a:t>
            </a:r>
          </a:p>
          <a:p>
            <a:pPr lvl="1"/>
            <a:r>
              <a:rPr lang="en-US" dirty="0"/>
              <a:t>Modifications recommended</a:t>
            </a:r>
          </a:p>
          <a:p>
            <a:r>
              <a:rPr lang="en-US" dirty="0"/>
              <a:t> Identify DoD Liaisons</a:t>
            </a:r>
          </a:p>
          <a:p>
            <a:pPr lvl="1"/>
            <a:r>
              <a:rPr lang="en-US" dirty="0"/>
              <a:t>Site Selection</a:t>
            </a:r>
          </a:p>
          <a:p>
            <a:pPr lvl="1"/>
            <a:r>
              <a:rPr lang="en-US" dirty="0"/>
              <a:t>Technology Transition</a:t>
            </a:r>
          </a:p>
          <a:p>
            <a:r>
              <a:rPr lang="en-US" dirty="0"/>
              <a:t> Selection</a:t>
            </a:r>
          </a:p>
          <a:p>
            <a:pPr lvl="1"/>
            <a:r>
              <a:rPr lang="en-US" dirty="0"/>
              <a:t>Full proposal</a:t>
            </a:r>
          </a:p>
          <a:p>
            <a:pPr lvl="1"/>
            <a:r>
              <a:rPr lang="en-US" dirty="0"/>
              <a:t>Oral presentation</a:t>
            </a:r>
          </a:p>
          <a:p>
            <a:endParaRPr lang="en-US" dirty="0"/>
          </a:p>
        </p:txBody>
      </p:sp>
      <p:sp>
        <p:nvSpPr>
          <p:cNvPr id="5" name="Rectangle 6"/>
          <p:cNvSpPr txBox="1">
            <a:spLocks noChangeArrowheads="1"/>
          </p:cNvSpPr>
          <p:nvPr/>
        </p:nvSpPr>
        <p:spPr bwMode="auto">
          <a:xfrm>
            <a:off x="7856562" y="2320692"/>
            <a:ext cx="2390637" cy="337869"/>
          </a:xfrm>
          <a:prstGeom prst="rect">
            <a:avLst/>
          </a:prstGeom>
          <a:noFill/>
          <a:ln w="9525">
            <a:noFill/>
            <a:miter lim="800000"/>
            <a:headEnd/>
            <a:tailEnd/>
          </a:ln>
        </p:spPr>
        <p:txBody>
          <a:bodyPr vert="horz" wrap="square" lIns="68598" tIns="34299" rIns="68598" bIns="34299" numCol="1" anchor="ctr" anchorCtr="0" compatLnSpc="1">
            <a:prstTxWarp prst="textNoShape">
              <a:avLst/>
            </a:prstTxWarp>
          </a:bodyPr>
          <a:lstStyle/>
          <a:p>
            <a:pPr algn="ctr" defTabSz="685983">
              <a:defRPr/>
            </a:pPr>
            <a:r>
              <a:rPr lang="en-US" sz="1500" b="1" strike="sngStrike" kern="0" dirty="0">
                <a:solidFill>
                  <a:srgbClr val="06684B"/>
                </a:solidFill>
                <a:latin typeface="+mj-lt"/>
                <a:cs typeface="ＭＳ Ｐゴシック" charset="-128"/>
              </a:rPr>
              <a:t>   </a:t>
            </a:r>
          </a:p>
        </p:txBody>
      </p:sp>
      <p:sp>
        <p:nvSpPr>
          <p:cNvPr id="6" name="Rectangle 5"/>
          <p:cNvSpPr/>
          <p:nvPr/>
        </p:nvSpPr>
        <p:spPr>
          <a:xfrm>
            <a:off x="770689" y="248679"/>
            <a:ext cx="11421311" cy="1176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Broad Agency Announcement and Call for Proposals for Federal Organizations Outside DoD </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082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a:spLocks noGrp="1" noChangeArrowheads="1"/>
          </p:cNvSpPr>
          <p:nvPr>
            <p:ph idx="1"/>
          </p:nvPr>
        </p:nvSpPr>
        <p:spPr>
          <a:xfrm>
            <a:off x="936523" y="1196361"/>
            <a:ext cx="10515600" cy="4351338"/>
          </a:xfrm>
        </p:spPr>
        <p:txBody>
          <a:bodyPr/>
          <a:lstStyle/>
          <a:p>
            <a:r>
              <a:rPr lang="en-US" dirty="0"/>
              <a:t>Relevance (Pass/Fail)</a:t>
            </a:r>
          </a:p>
          <a:p>
            <a:r>
              <a:rPr lang="en-US" dirty="0"/>
              <a:t>Appropriate for Demonstration (Pass/Fail)</a:t>
            </a:r>
          </a:p>
          <a:p>
            <a:r>
              <a:rPr lang="en-US" dirty="0"/>
              <a:t>Technical Merit</a:t>
            </a:r>
          </a:p>
          <a:p>
            <a:r>
              <a:rPr lang="en-US" dirty="0"/>
              <a:t>Cost/Benefit 	</a:t>
            </a:r>
          </a:p>
          <a:p>
            <a:r>
              <a:rPr lang="en-US" dirty="0"/>
              <a:t>Transition Potential		</a:t>
            </a:r>
          </a:p>
          <a:p>
            <a:r>
              <a:rPr lang="en-US" dirty="0"/>
              <a:t>Cost</a:t>
            </a:r>
          </a:p>
          <a:p>
            <a:r>
              <a:rPr lang="en-US" dirty="0"/>
              <a:t>Small Business Participation (For BAA Full Proposal)	</a:t>
            </a:r>
          </a:p>
          <a:p>
            <a:endParaRPr lang="en-US" dirty="0"/>
          </a:p>
        </p:txBody>
      </p:sp>
      <p:sp>
        <p:nvSpPr>
          <p:cNvPr id="5" name="Rectangle 4"/>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Selection Criteria</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8215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0003" t="8413" r="10982" b="9365"/>
          <a:stretch/>
        </p:blipFill>
        <p:spPr>
          <a:xfrm>
            <a:off x="1608222" y="1039919"/>
            <a:ext cx="6978917" cy="5562174"/>
          </a:xfrm>
          <a:prstGeom prst="rect">
            <a:avLst/>
          </a:prstGeom>
          <a:ln w="12700">
            <a:solidFill>
              <a:schemeClr val="accent4"/>
            </a:solidFill>
          </a:ln>
        </p:spPr>
      </p:pic>
      <p:sp>
        <p:nvSpPr>
          <p:cNvPr id="5" name="Oval 4"/>
          <p:cNvSpPr/>
          <p:nvPr/>
        </p:nvSpPr>
        <p:spPr>
          <a:xfrm>
            <a:off x="6432885" y="1780675"/>
            <a:ext cx="842211" cy="40907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434738" y="1864895"/>
            <a:ext cx="2080862" cy="892552"/>
          </a:xfrm>
          <a:prstGeom prst="rect">
            <a:avLst/>
          </a:prstGeom>
          <a:solidFill>
            <a:schemeClr val="bg1"/>
          </a:solidFill>
          <a:ln w="15875">
            <a:solidFill>
              <a:schemeClr val="accent1">
                <a:shade val="95000"/>
                <a:satMod val="105000"/>
              </a:schemeClr>
            </a:solidFill>
          </a:ln>
        </p:spPr>
        <p:txBody>
          <a:bodyPr wrap="square" rtlCol="0">
            <a:spAutoFit/>
          </a:bodyPr>
          <a:lstStyle/>
          <a:p>
            <a:pPr marL="285750" indent="-285750">
              <a:spcAft>
                <a:spcPts val="1200"/>
              </a:spcAft>
              <a:buFont typeface="Arial" panose="020B0604020202020204" pitchFamily="34" charset="0"/>
              <a:buChar char="•"/>
            </a:pPr>
            <a:r>
              <a:rPr lang="en-US" sz="1400" dirty="0"/>
              <a:t>ESTCP Solicitations</a:t>
            </a:r>
          </a:p>
          <a:p>
            <a:pPr marL="285750" indent="-285750">
              <a:spcAft>
                <a:spcPts val="1200"/>
              </a:spcAft>
              <a:buFont typeface="Arial" panose="020B0604020202020204" pitchFamily="34" charset="0"/>
              <a:buChar char="•"/>
            </a:pPr>
            <a:r>
              <a:rPr lang="en-US" sz="1400" dirty="0"/>
              <a:t>Installation Energy and Water Solicitation</a:t>
            </a:r>
          </a:p>
        </p:txBody>
      </p:sp>
      <p:cxnSp>
        <p:nvCxnSpPr>
          <p:cNvPr id="14" name="Straight Connector 13"/>
          <p:cNvCxnSpPr>
            <a:stCxn id="5" idx="6"/>
            <a:endCxn id="6" idx="1"/>
          </p:cNvCxnSpPr>
          <p:nvPr/>
        </p:nvCxnSpPr>
        <p:spPr>
          <a:xfrm>
            <a:off x="7275096" y="1985211"/>
            <a:ext cx="1159643" cy="32596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87748" y="3419322"/>
            <a:ext cx="2883025" cy="2503680"/>
          </a:xfrm>
          <a:prstGeom prst="rect">
            <a:avLst/>
          </a:prstGeom>
          <a:ln w="15875">
            <a:solidFill>
              <a:schemeClr val="accent1">
                <a:shade val="95000"/>
                <a:satMod val="105000"/>
              </a:schemeClr>
            </a:solidFill>
          </a:ln>
        </p:spPr>
      </p:pic>
      <p:cxnSp>
        <p:nvCxnSpPr>
          <p:cNvPr id="19" name="Straight Connector 18"/>
          <p:cNvCxnSpPr>
            <a:stCxn id="6" idx="2"/>
          </p:cNvCxnSpPr>
          <p:nvPr/>
        </p:nvCxnSpPr>
        <p:spPr>
          <a:xfrm>
            <a:off x="9475169" y="2757447"/>
            <a:ext cx="0" cy="581176"/>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Website:  www.serdp-estcp.org</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2291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rPr>
              <a:t>ESTCP Call For Proposals FY 2018</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6856" y="5961771"/>
            <a:ext cx="1633144" cy="986952"/>
          </a:xfrm>
          <a:prstGeom prst="rect">
            <a:avLst/>
          </a:prstGeom>
        </p:spPr>
      </p:pic>
      <p:pic>
        <p:nvPicPr>
          <p:cNvPr id="2" name="Picture 1"/>
          <p:cNvPicPr>
            <a:picLocks noChangeAspect="1"/>
          </p:cNvPicPr>
          <p:nvPr/>
        </p:nvPicPr>
        <p:blipFill>
          <a:blip r:embed="rId3"/>
          <a:stretch>
            <a:fillRect/>
          </a:stretch>
        </p:blipFill>
        <p:spPr>
          <a:xfrm>
            <a:off x="725864" y="928884"/>
            <a:ext cx="8947355" cy="5032887"/>
          </a:xfrm>
          <a:prstGeom prst="rect">
            <a:avLst/>
          </a:prstGeom>
        </p:spPr>
      </p:pic>
      <p:sp>
        <p:nvSpPr>
          <p:cNvPr id="5" name="Rectangle 4"/>
          <p:cNvSpPr/>
          <p:nvPr/>
        </p:nvSpPr>
        <p:spPr>
          <a:xfrm>
            <a:off x="245806" y="6132081"/>
            <a:ext cx="10746659" cy="369332"/>
          </a:xfrm>
          <a:prstGeom prst="rect">
            <a:avLst/>
          </a:prstGeom>
        </p:spPr>
        <p:txBody>
          <a:bodyPr wrap="square">
            <a:spAutoFit/>
          </a:bodyPr>
          <a:lstStyle/>
          <a:p>
            <a:r>
              <a:rPr lang="en-US" dirty="0"/>
              <a:t>https://www.serdp-estcp.org/Funding-Opportunities/ESTCP-Solicitations/Installation-Energy-Solicitation</a:t>
            </a:r>
          </a:p>
        </p:txBody>
      </p:sp>
    </p:spTree>
    <p:extLst>
      <p:ext uri="{BB962C8B-B14F-4D97-AF65-F5344CB8AC3E}">
        <p14:creationId xmlns:p14="http://schemas.microsoft.com/office/powerpoint/2010/main" val="234564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rPr>
              <a:t>Facility-Related Control Systems and Energy Management</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6856" y="5961771"/>
            <a:ext cx="1633144" cy="986952"/>
          </a:xfrm>
          <a:prstGeom prst="rect">
            <a:avLst/>
          </a:prstGeom>
        </p:spPr>
      </p:pic>
      <p:sp>
        <p:nvSpPr>
          <p:cNvPr id="4" name="Rectangle 3"/>
          <p:cNvSpPr/>
          <p:nvPr/>
        </p:nvSpPr>
        <p:spPr>
          <a:xfrm>
            <a:off x="725864" y="752084"/>
            <a:ext cx="10618840" cy="5632311"/>
          </a:xfrm>
          <a:prstGeom prst="rect">
            <a:avLst/>
          </a:prstGeom>
        </p:spPr>
        <p:txBody>
          <a:bodyPr wrap="square">
            <a:spAutoFit/>
          </a:bodyPr>
          <a:lstStyle/>
          <a:p>
            <a:r>
              <a:rPr lang="en-US" dirty="0"/>
              <a:t>Many currently-installed facility energy control systems and devices are not providing their full benefit (operational efficiency and energy and cost savings) to DoD due to restrictions on network access and connectivity stemming from cyber security concerns.  The process to gain Authority To Operate (ATO), a requirement for network connected systems and devices, can be cost-prohibitive and time consuming. The DoD Installation Energy Test Bed seeks innovative approaches to obtaining Authority To Operate (ATO) for common current and future network-reliant facility energy control systems and devices.  Demonstrations must satisfy the requirements established in the Department of Defense Instruction (</a:t>
            </a:r>
            <a:r>
              <a:rPr lang="en-US" dirty="0" err="1"/>
              <a:t>DoDI</a:t>
            </a:r>
            <a:r>
              <a:rPr lang="en-US" dirty="0"/>
              <a:t>)[masked], Cybersecurity, and </a:t>
            </a:r>
            <a:r>
              <a:rPr lang="en-US" dirty="0" err="1"/>
              <a:t>DoDI</a:t>
            </a:r>
            <a:r>
              <a:rPr lang="en-US" dirty="0"/>
              <a:t>[masked], Risk Management Framework (RMF) for DoD Information Technology (IT) and any applicable Service-specific requirements.  DoD seeks solutions that result in Type Authorization</a:t>
            </a:r>
            <a:r>
              <a:rPr lang="en-US" dirty="0">
                <a:hlinkClick r:id="rId3"/>
              </a:rPr>
              <a:t>[1]</a:t>
            </a:r>
            <a:r>
              <a:rPr lang="en-US" dirty="0"/>
              <a:t> (TA) and Reciprocity</a:t>
            </a:r>
            <a:r>
              <a:rPr lang="en-US" dirty="0">
                <a:hlinkClick r:id="rId4"/>
              </a:rPr>
              <a:t>[2]</a:t>
            </a:r>
            <a:r>
              <a:rPr lang="en-US" dirty="0"/>
              <a:t> and/or can be easily replicated by installation personnel responsible for this activity.</a:t>
            </a:r>
          </a:p>
          <a:p>
            <a:endParaRPr lang="en-US" dirty="0"/>
          </a:p>
          <a:p>
            <a:r>
              <a:rPr lang="en-US" dirty="0"/>
              <a:t>The FY 2018 project call builds on the FY 2017 project call: Cybersecurity and Its Impact on Installation Energy Management.</a:t>
            </a:r>
          </a:p>
          <a:p>
            <a:endParaRPr lang="en-US" dirty="0"/>
          </a:p>
          <a:p>
            <a:r>
              <a:rPr lang="en-US" dirty="0"/>
              <a:t>1 Type Authorization-An official authorization decision to employ identical copies of an information system or subsystem (including hardware, software, firmware, and/or applications) in specified environments of operation. </a:t>
            </a:r>
          </a:p>
          <a:p>
            <a:r>
              <a:rPr lang="en-US" dirty="0"/>
              <a:t>2 Reciprocity-Mutual agreement among participating enterprises to accept each other’s security assessments in order to reuse information system resources and/or to accept each other’s assessed security posture in order to share information. Can apply to both TA and non-TA systems. </a:t>
            </a:r>
          </a:p>
        </p:txBody>
      </p:sp>
    </p:spTree>
    <p:extLst>
      <p:ext uri="{BB962C8B-B14F-4D97-AF65-F5344CB8AC3E}">
        <p14:creationId xmlns:p14="http://schemas.microsoft.com/office/powerpoint/2010/main" val="413364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6856" y="5961771"/>
            <a:ext cx="1633144" cy="986952"/>
          </a:xfrm>
          <a:prstGeom prst="rect">
            <a:avLst/>
          </a:prstGeom>
        </p:spPr>
      </p:pic>
      <p:sp>
        <p:nvSpPr>
          <p:cNvPr id="4" name="Rectangle 3"/>
          <p:cNvSpPr/>
          <p:nvPr/>
        </p:nvSpPr>
        <p:spPr>
          <a:xfrm>
            <a:off x="127819" y="826958"/>
            <a:ext cx="11877367" cy="5909310"/>
          </a:xfrm>
          <a:prstGeom prst="rect">
            <a:avLst/>
          </a:prstGeom>
        </p:spPr>
        <p:txBody>
          <a:bodyPr wrap="square">
            <a:spAutoFit/>
          </a:bodyPr>
          <a:lstStyle/>
          <a:p>
            <a:pPr algn="ctr"/>
            <a:r>
              <a:rPr lang="en-US" b="1" dirty="0">
                <a:solidFill>
                  <a:srgbClr val="000000"/>
                </a:solidFill>
              </a:rPr>
              <a:t>INNOVATIVE APPROACHES TO OBTAINING AUTHORITY TO OPERATE FOR FACILITY-RELATED CONTROL SYSTEMS </a:t>
            </a:r>
            <a:endParaRPr lang="en-US" dirty="0">
              <a:solidFill>
                <a:srgbClr val="000000"/>
              </a:solidFill>
            </a:endParaRPr>
          </a:p>
          <a:p>
            <a:endParaRPr lang="en-US" b="1" dirty="0">
              <a:solidFill>
                <a:srgbClr val="000000"/>
              </a:solidFill>
            </a:endParaRPr>
          </a:p>
          <a:p>
            <a:r>
              <a:rPr lang="en-US" b="1" dirty="0">
                <a:solidFill>
                  <a:srgbClr val="000000"/>
                </a:solidFill>
              </a:rPr>
              <a:t>OBJECTIVE </a:t>
            </a:r>
            <a:endParaRPr lang="en-US" dirty="0">
              <a:solidFill>
                <a:srgbClr val="000000"/>
              </a:solidFill>
            </a:endParaRPr>
          </a:p>
          <a:p>
            <a:pPr algn="just"/>
            <a:r>
              <a:rPr lang="en-US" dirty="0">
                <a:solidFill>
                  <a:srgbClr val="000000"/>
                </a:solidFill>
              </a:rPr>
              <a:t>The DoD Installation Energy Test Bed seeks innovative approaches to obtaining Authority To Operate (ATO) for common current and future network-reliant facility energy control systems and devices. Demonstrations must satisfy the requirements established in the Department of Defense Instruction (</a:t>
            </a:r>
            <a:r>
              <a:rPr lang="en-US" dirty="0" err="1">
                <a:solidFill>
                  <a:srgbClr val="000000"/>
                </a:solidFill>
              </a:rPr>
              <a:t>DoDI</a:t>
            </a:r>
            <a:r>
              <a:rPr lang="en-US" dirty="0">
                <a:solidFill>
                  <a:srgbClr val="000000"/>
                </a:solidFill>
              </a:rPr>
              <a:t>) 8500.01, Cybersecurity, and </a:t>
            </a:r>
            <a:r>
              <a:rPr lang="en-US" dirty="0" err="1">
                <a:solidFill>
                  <a:srgbClr val="000000"/>
                </a:solidFill>
              </a:rPr>
              <a:t>DoDI</a:t>
            </a:r>
            <a:r>
              <a:rPr lang="en-US" dirty="0">
                <a:solidFill>
                  <a:srgbClr val="000000"/>
                </a:solidFill>
              </a:rPr>
              <a:t> 8510.01, Risk Management Framework (RMF) for DoD Information Technology (IT) and any applicable Service-specific requirements. DoD seeks solutions that result in Type Authorization</a:t>
            </a:r>
            <a:r>
              <a:rPr lang="en-US" sz="1100" baseline="30000" dirty="0">
                <a:solidFill>
                  <a:srgbClr val="000000"/>
                </a:solidFill>
              </a:rPr>
              <a:t>1 </a:t>
            </a:r>
            <a:r>
              <a:rPr lang="en-US" dirty="0">
                <a:solidFill>
                  <a:srgbClr val="000000"/>
                </a:solidFill>
              </a:rPr>
              <a:t>(TA) and Reciprocity</a:t>
            </a:r>
            <a:r>
              <a:rPr lang="en-US" sz="1100" baseline="30000" dirty="0">
                <a:solidFill>
                  <a:srgbClr val="000000"/>
                </a:solidFill>
              </a:rPr>
              <a:t>2 </a:t>
            </a:r>
            <a:r>
              <a:rPr lang="en-US" dirty="0">
                <a:solidFill>
                  <a:srgbClr val="000000"/>
                </a:solidFill>
              </a:rPr>
              <a:t>and/or can be easily replicated by installation personnel responsible for this activity. </a:t>
            </a:r>
          </a:p>
          <a:p>
            <a:pPr algn="just"/>
            <a:endParaRPr lang="en-US" dirty="0">
              <a:solidFill>
                <a:srgbClr val="000000"/>
              </a:solidFill>
            </a:endParaRPr>
          </a:p>
          <a:p>
            <a:r>
              <a:rPr lang="en-US" dirty="0"/>
              <a:t>Project teams are encouraged to include representatives from each of the Services to ensure broad acceptance of demonstrated approaches and technologies. The demonstration program is for technologies and methods with completed proof-of-principle work. The impact of the demonstration should be to reduce the time and cost of gaining ATO for legacy and new facility energy control systems and devices and to validate the energy and cost savings achieved by allowing network connectivity of legacy systems. </a:t>
            </a:r>
          </a:p>
          <a:p>
            <a:endParaRPr lang="en-US" dirty="0"/>
          </a:p>
          <a:p>
            <a:r>
              <a:rPr lang="en-US" dirty="0"/>
              <a:t>A key challenge for Reciprocity is identifying the risks associated with the services/agencies Platform Enclave (Transport Backbone) and applying equivalent security controls mitigations to ensure the AO from one service will accept the TA from another service with a different PE configuration (e.g. Navy </a:t>
            </a:r>
            <a:r>
              <a:rPr lang="en-US" dirty="0" err="1"/>
              <a:t>PSNet</a:t>
            </a:r>
            <a:r>
              <a:rPr lang="en-US" dirty="0"/>
              <a:t> and AF CELAN). Implementing the </a:t>
            </a:r>
            <a:r>
              <a:rPr lang="en-US" dirty="0" err="1"/>
              <a:t>DoDIN</a:t>
            </a:r>
            <a:r>
              <a:rPr lang="en-US" dirty="0"/>
              <a:t> Joint Information Environment (JIE) should alleviate some of these issues, but the demonstration project should identify common security controls and solutions and gaps or mismatched controls that will need customized responses. </a:t>
            </a:r>
          </a:p>
        </p:txBody>
      </p:sp>
      <p:sp>
        <p:nvSpPr>
          <p:cNvPr id="7" name="Rectangle 6"/>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rPr>
              <a:t>ESTCP Call For Proposals FY 2018 Topic 2</a:t>
            </a:r>
          </a:p>
        </p:txBody>
      </p:sp>
    </p:spTree>
    <p:extLst>
      <p:ext uri="{BB962C8B-B14F-4D97-AF65-F5344CB8AC3E}">
        <p14:creationId xmlns:p14="http://schemas.microsoft.com/office/powerpoint/2010/main" val="369477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rPr>
              <a:t>ESTCP RMF Cybersecurity Guidance</a:t>
            </a:r>
          </a:p>
        </p:txBody>
      </p:sp>
      <p:pic>
        <p:nvPicPr>
          <p:cNvPr id="2" name="Picture 1"/>
          <p:cNvPicPr>
            <a:picLocks noChangeAspect="1"/>
          </p:cNvPicPr>
          <p:nvPr/>
        </p:nvPicPr>
        <p:blipFill>
          <a:blip r:embed="rId2"/>
          <a:stretch>
            <a:fillRect/>
          </a:stretch>
        </p:blipFill>
        <p:spPr>
          <a:xfrm>
            <a:off x="1160204" y="1781981"/>
            <a:ext cx="8632723" cy="4855907"/>
          </a:xfrm>
          <a:prstGeom prst="rect">
            <a:avLst/>
          </a:prstGeom>
        </p:spPr>
      </p:pic>
      <p:sp>
        <p:nvSpPr>
          <p:cNvPr id="4" name="Rectangle 3"/>
          <p:cNvSpPr/>
          <p:nvPr/>
        </p:nvSpPr>
        <p:spPr>
          <a:xfrm>
            <a:off x="304801" y="656648"/>
            <a:ext cx="11694026" cy="923330"/>
          </a:xfrm>
          <a:prstGeom prst="rect">
            <a:avLst/>
          </a:prstGeom>
        </p:spPr>
        <p:txBody>
          <a:bodyPr wrap="square">
            <a:spAutoFit/>
          </a:bodyPr>
          <a:lstStyle/>
          <a:p>
            <a:r>
              <a:rPr lang="en-US" dirty="0"/>
              <a:t>For the FY 2017/18 program, new Cyber Guidance has been incorporated into contracting language and defines new processes to follow to deliver cybersecure control systems: </a:t>
            </a:r>
            <a:r>
              <a:rPr lang="en-US" dirty="0">
                <a:hlinkClick r:id="rId3"/>
              </a:rPr>
              <a:t>https://serdp-estcp.org/Investigator-Resources/ESTCP-Resources/Demonstration-Plans/Cybersecurity-Guidelines</a:t>
            </a:r>
            <a:endParaRPr lang="en-US" dirty="0"/>
          </a:p>
        </p:txBody>
      </p:sp>
    </p:spTree>
    <p:extLst>
      <p:ext uri="{BB962C8B-B14F-4D97-AF65-F5344CB8AC3E}">
        <p14:creationId xmlns:p14="http://schemas.microsoft.com/office/powerpoint/2010/main" val="401478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9979" y="2204244"/>
            <a:ext cx="5654842" cy="1811166"/>
          </a:xfrm>
          <a:ln>
            <a:solidFill>
              <a:schemeClr val="tx1"/>
            </a:solidFill>
          </a:ln>
        </p:spPr>
        <p:txBody>
          <a:bodyPr vert="horz" lIns="274320" tIns="182880" rIns="91440" bIns="45720" rtlCol="0">
            <a:normAutofit/>
          </a:bodyPr>
          <a:lstStyle/>
          <a:p>
            <a:pPr marL="0" indent="0">
              <a:buNone/>
            </a:pPr>
            <a:r>
              <a:rPr lang="en-US" sz="2000" dirty="0"/>
              <a:t>Tim Tetreault</a:t>
            </a:r>
          </a:p>
          <a:p>
            <a:pPr marL="0" indent="0">
              <a:buNone/>
            </a:pPr>
            <a:r>
              <a:rPr lang="en-US" sz="2000" dirty="0"/>
              <a:t>ESTCP Energy and Water Program Manager</a:t>
            </a:r>
          </a:p>
          <a:p>
            <a:pPr marL="0" indent="0">
              <a:buNone/>
            </a:pPr>
            <a:r>
              <a:rPr lang="en-US" sz="2000" dirty="0">
                <a:hlinkClick r:id="rId2"/>
              </a:rPr>
              <a:t>Timothy.j.Tetreault.civ@mail.mil</a:t>
            </a:r>
            <a:endParaRPr lang="en-US" sz="2000" dirty="0"/>
          </a:p>
          <a:p>
            <a:pPr marL="0" indent="0">
              <a:buNone/>
            </a:pPr>
            <a:r>
              <a:rPr lang="en-US" sz="2000" dirty="0"/>
              <a:t>571-372-6397</a:t>
            </a:r>
          </a:p>
        </p:txBody>
      </p:sp>
      <p:sp>
        <p:nvSpPr>
          <p:cNvPr id="4" name="Rectangle 3"/>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Contact</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99022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8059" y="934606"/>
            <a:ext cx="10698480" cy="1834815"/>
          </a:xfrm>
          <a:prstGeom prst="rect">
            <a:avLst/>
          </a:prstGeom>
          <a:no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0B3C5D"/>
                </a:solidFill>
                <a:latin typeface="Segoe SemiBold"/>
                <a:cs typeface="Segoe UI" panose="020B0502040204020203" pitchFamily="34" charset="0"/>
              </a:rPr>
              <a:t>THANK YOU</a:t>
            </a:r>
            <a:endParaRPr lang="en-US" sz="6600" b="0" i="0" dirty="0">
              <a:solidFill>
                <a:srgbClr val="1D2731"/>
              </a:solidFill>
              <a:effectLst/>
              <a:latin typeface="Segoe SemiBold"/>
              <a:cs typeface="Segoe UI Light" panose="020B0502040204020203" pitchFamily="34" charset="0"/>
            </a:endParaRPr>
          </a:p>
        </p:txBody>
      </p:sp>
      <p:sp>
        <p:nvSpPr>
          <p:cNvPr id="10" name="Rectangle 9"/>
          <p:cNvSpPr/>
          <p:nvPr/>
        </p:nvSpPr>
        <p:spPr>
          <a:xfrm>
            <a:off x="31373" y="6589056"/>
            <a:ext cx="3030071" cy="18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CS2AI Confidential</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1324" y="3381229"/>
            <a:ext cx="2208362" cy="1325939"/>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4723" y="3381229"/>
            <a:ext cx="3469347" cy="1601653"/>
          </a:xfrm>
          <a:prstGeom prst="rect">
            <a:avLst/>
          </a:prstGeom>
        </p:spPr>
      </p:pic>
      <p:cxnSp>
        <p:nvCxnSpPr>
          <p:cNvPr id="12" name="Straight Connector 11"/>
          <p:cNvCxnSpPr/>
          <p:nvPr/>
        </p:nvCxnSpPr>
        <p:spPr>
          <a:xfrm>
            <a:off x="2744019" y="2838450"/>
            <a:ext cx="6766560" cy="0"/>
          </a:xfrm>
          <a:prstGeom prst="line">
            <a:avLst/>
          </a:prstGeom>
          <a:ln w="76200">
            <a:solidFill>
              <a:srgbClr val="D9B3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24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6"/>
          <p:cNvSpPr>
            <a:spLocks noGrp="1"/>
          </p:cNvSpPr>
          <p:nvPr>
            <p:ph idx="1"/>
          </p:nvPr>
        </p:nvSpPr>
        <p:spPr>
          <a:xfrm>
            <a:off x="725864" y="892812"/>
            <a:ext cx="7781618" cy="4648200"/>
          </a:xfrm>
        </p:spPr>
        <p:txBody>
          <a:bodyPr>
            <a:normAutofit/>
          </a:bodyPr>
          <a:lstStyle/>
          <a:p>
            <a:pPr>
              <a:spcBef>
                <a:spcPct val="0"/>
              </a:spcBef>
              <a:spcAft>
                <a:spcPts val="600"/>
              </a:spcAft>
            </a:pPr>
            <a:r>
              <a:rPr lang="en-US" dirty="0"/>
              <a:t>Established in 1995 to:</a:t>
            </a:r>
          </a:p>
          <a:p>
            <a:pPr lvl="1">
              <a:spcBef>
                <a:spcPct val="0"/>
              </a:spcBef>
              <a:spcAft>
                <a:spcPts val="600"/>
              </a:spcAft>
            </a:pPr>
            <a:r>
              <a:rPr lang="en-US" dirty="0"/>
              <a:t>Improve DoD’s environmental performance</a:t>
            </a:r>
          </a:p>
          <a:p>
            <a:pPr lvl="1">
              <a:spcBef>
                <a:spcPct val="0"/>
              </a:spcBef>
              <a:spcAft>
                <a:spcPts val="600"/>
              </a:spcAft>
            </a:pPr>
            <a:r>
              <a:rPr lang="en-US" dirty="0"/>
              <a:t>Reduce costs</a:t>
            </a:r>
          </a:p>
          <a:p>
            <a:pPr lvl="1">
              <a:spcBef>
                <a:spcPct val="0"/>
              </a:spcBef>
              <a:spcAft>
                <a:spcPts val="1200"/>
              </a:spcAft>
            </a:pPr>
            <a:r>
              <a:rPr lang="en-US" dirty="0"/>
              <a:t>Enhance and sustain mission capabilities</a:t>
            </a:r>
          </a:p>
          <a:p>
            <a:pPr>
              <a:lnSpc>
                <a:spcPct val="100000"/>
              </a:lnSpc>
              <a:spcBef>
                <a:spcPct val="0"/>
              </a:spcBef>
              <a:spcAft>
                <a:spcPts val="1200"/>
              </a:spcAft>
            </a:pPr>
            <a:r>
              <a:rPr lang="en-US" dirty="0"/>
              <a:t>Demonstration &amp; validation focus</a:t>
            </a:r>
          </a:p>
          <a:p>
            <a:pPr>
              <a:lnSpc>
                <a:spcPct val="100000"/>
              </a:lnSpc>
              <a:spcBef>
                <a:spcPct val="0"/>
              </a:spcBef>
              <a:spcAft>
                <a:spcPts val="1200"/>
              </a:spcAft>
            </a:pPr>
            <a:r>
              <a:rPr lang="en-US" dirty="0"/>
              <a:t>Promote Implementation – Tech Transfer</a:t>
            </a:r>
          </a:p>
          <a:p>
            <a:pPr>
              <a:lnSpc>
                <a:spcPct val="100000"/>
              </a:lnSpc>
              <a:spcBef>
                <a:spcPct val="0"/>
              </a:spcBef>
              <a:spcAft>
                <a:spcPts val="1200"/>
              </a:spcAft>
            </a:pPr>
            <a:r>
              <a:rPr lang="en-US" dirty="0"/>
              <a:t>Energy &amp; Water is one of five ESTCP Program Areas</a:t>
            </a:r>
          </a:p>
          <a:p>
            <a:pPr>
              <a:lnSpc>
                <a:spcPct val="100000"/>
              </a:lnSpc>
              <a:spcBef>
                <a:spcPct val="0"/>
              </a:spcBef>
              <a:spcAft>
                <a:spcPts val="1200"/>
              </a:spcAft>
            </a:pPr>
            <a:r>
              <a:rPr lang="en-US" dirty="0"/>
              <a:t>Issue annual solicitations.</a:t>
            </a:r>
          </a:p>
        </p:txBody>
      </p:sp>
      <p:sp>
        <p:nvSpPr>
          <p:cNvPr id="5" name="Rounded Rectangle 4"/>
          <p:cNvSpPr/>
          <p:nvPr/>
        </p:nvSpPr>
        <p:spPr>
          <a:xfrm>
            <a:off x="1600200" y="5777176"/>
            <a:ext cx="1752600" cy="869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Energy &amp; Water</a:t>
            </a:r>
          </a:p>
        </p:txBody>
      </p:sp>
      <p:sp>
        <p:nvSpPr>
          <p:cNvPr id="13" name="Rounded Rectangle 12"/>
          <p:cNvSpPr/>
          <p:nvPr/>
        </p:nvSpPr>
        <p:spPr>
          <a:xfrm>
            <a:off x="3486150" y="5777176"/>
            <a:ext cx="1676400" cy="825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Environmental Restoration</a:t>
            </a:r>
          </a:p>
        </p:txBody>
      </p:sp>
      <p:sp>
        <p:nvSpPr>
          <p:cNvPr id="14" name="Rounded Rectangle 13"/>
          <p:cNvSpPr/>
          <p:nvPr/>
        </p:nvSpPr>
        <p:spPr>
          <a:xfrm>
            <a:off x="5295900" y="5777176"/>
            <a:ext cx="1676400" cy="825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Resource Conservation &amp; Climate Change</a:t>
            </a:r>
          </a:p>
        </p:txBody>
      </p:sp>
      <p:sp>
        <p:nvSpPr>
          <p:cNvPr id="15" name="Rounded Rectangle 14"/>
          <p:cNvSpPr/>
          <p:nvPr/>
        </p:nvSpPr>
        <p:spPr>
          <a:xfrm>
            <a:off x="7105650" y="5777176"/>
            <a:ext cx="1676400" cy="825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Weapons Systems &amp; Platforms</a:t>
            </a:r>
          </a:p>
        </p:txBody>
      </p:sp>
      <p:sp>
        <p:nvSpPr>
          <p:cNvPr id="16" name="Rounded Rectangle 15"/>
          <p:cNvSpPr/>
          <p:nvPr/>
        </p:nvSpPr>
        <p:spPr>
          <a:xfrm>
            <a:off x="8915400" y="5777176"/>
            <a:ext cx="1676400" cy="825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libri" panose="020F0502020204030204" pitchFamily="34" charset="0"/>
              </a:rPr>
              <a:t>Munitions Response</a:t>
            </a:r>
          </a:p>
        </p:txBody>
      </p:sp>
      <p:pic>
        <p:nvPicPr>
          <p:cNvPr id="10" name="Picture 14" descr="WPPic.jpg"/>
          <p:cNvPicPr>
            <a:picLocks noChangeAspect="1"/>
          </p:cNvPicPr>
          <p:nvPr/>
        </p:nvPicPr>
        <p:blipFill>
          <a:blip r:embed="rId3" cstate="print"/>
          <a:srcRect/>
          <a:stretch>
            <a:fillRect/>
          </a:stretch>
        </p:blipFill>
        <p:spPr bwMode="auto">
          <a:xfrm>
            <a:off x="8957547" y="4674562"/>
            <a:ext cx="1554480" cy="1034229"/>
          </a:xfrm>
          <a:prstGeom prst="rect">
            <a:avLst/>
          </a:prstGeom>
          <a:noFill/>
          <a:ln w="19050">
            <a:solidFill>
              <a:schemeClr val="tx1"/>
            </a:solidFill>
            <a:miter lim="800000"/>
            <a:headEnd/>
            <a:tailEnd/>
          </a:ln>
        </p:spPr>
      </p:pic>
      <p:pic>
        <p:nvPicPr>
          <p:cNvPr id="11" name="Picture 16" descr="ERPic.jpg"/>
          <p:cNvPicPr>
            <a:picLocks noChangeAspect="1"/>
          </p:cNvPicPr>
          <p:nvPr/>
        </p:nvPicPr>
        <p:blipFill rotWithShape="1">
          <a:blip r:embed="rId4" cstate="print"/>
          <a:srcRect b="8906"/>
          <a:stretch/>
        </p:blipFill>
        <p:spPr bwMode="auto">
          <a:xfrm>
            <a:off x="8957547" y="1532832"/>
            <a:ext cx="1554480" cy="1062789"/>
          </a:xfrm>
          <a:prstGeom prst="rect">
            <a:avLst/>
          </a:prstGeom>
          <a:noFill/>
          <a:ln w="19050">
            <a:solidFill>
              <a:schemeClr val="tx1"/>
            </a:solidFill>
            <a:miter lim="800000"/>
            <a:headEnd/>
            <a:tailEnd/>
          </a:ln>
        </p:spPr>
      </p:pic>
      <p:pic>
        <p:nvPicPr>
          <p:cNvPr id="12" name="Picture 17" descr="EWPic.jpg"/>
          <p:cNvPicPr>
            <a:picLocks noChangeAspect="1"/>
          </p:cNvPicPr>
          <p:nvPr/>
        </p:nvPicPr>
        <p:blipFill>
          <a:blip r:embed="rId5" cstate="print"/>
          <a:srcRect/>
          <a:stretch>
            <a:fillRect/>
          </a:stretch>
        </p:blipFill>
        <p:spPr bwMode="auto">
          <a:xfrm>
            <a:off x="8957547" y="518108"/>
            <a:ext cx="1554480" cy="980424"/>
          </a:xfrm>
          <a:prstGeom prst="rect">
            <a:avLst/>
          </a:prstGeom>
          <a:noFill/>
          <a:ln w="19050">
            <a:solidFill>
              <a:schemeClr val="tx1"/>
            </a:solidFill>
            <a:miter lim="800000"/>
            <a:headEnd/>
            <a:tailEnd/>
          </a:ln>
        </p:spPr>
      </p:pic>
      <p:pic>
        <p:nvPicPr>
          <p:cNvPr id="17" name="Picture 18" descr="MRPic.jpg"/>
          <p:cNvPicPr>
            <a:picLocks noChangeAspect="1"/>
          </p:cNvPicPr>
          <p:nvPr/>
        </p:nvPicPr>
        <p:blipFill rotWithShape="1">
          <a:blip r:embed="rId6" cstate="print"/>
          <a:srcRect b="14979"/>
          <a:stretch/>
        </p:blipFill>
        <p:spPr bwMode="auto">
          <a:xfrm>
            <a:off x="8957547" y="2629919"/>
            <a:ext cx="1554480" cy="991950"/>
          </a:xfrm>
          <a:prstGeom prst="rect">
            <a:avLst/>
          </a:prstGeom>
          <a:noFill/>
          <a:ln w="19050">
            <a:solidFill>
              <a:schemeClr val="tx1"/>
            </a:solidFill>
            <a:miter lim="800000"/>
            <a:headEnd/>
            <a:tailEnd/>
          </a:ln>
        </p:spPr>
      </p:pic>
      <p:pic>
        <p:nvPicPr>
          <p:cNvPr id="18" name="Picture 19" descr="RCPic.jpg"/>
          <p:cNvPicPr>
            <a:picLocks noChangeAspect="1"/>
          </p:cNvPicPr>
          <p:nvPr/>
        </p:nvPicPr>
        <p:blipFill rotWithShape="1">
          <a:blip r:embed="rId7" cstate="print"/>
          <a:srcRect b="15653"/>
          <a:stretch/>
        </p:blipFill>
        <p:spPr bwMode="auto">
          <a:xfrm>
            <a:off x="8957547" y="3656168"/>
            <a:ext cx="1554480" cy="984096"/>
          </a:xfrm>
          <a:prstGeom prst="rect">
            <a:avLst/>
          </a:prstGeom>
          <a:noFill/>
          <a:ln w="19050">
            <a:solidFill>
              <a:schemeClr val="tx1"/>
            </a:solidFill>
            <a:miter lim="800000"/>
            <a:headEnd/>
            <a:tailEnd/>
          </a:ln>
        </p:spPr>
      </p:pic>
      <p:sp>
        <p:nvSpPr>
          <p:cNvPr id="19" name="5-Point Star 18"/>
          <p:cNvSpPr/>
          <p:nvPr/>
        </p:nvSpPr>
        <p:spPr>
          <a:xfrm>
            <a:off x="611564" y="3393269"/>
            <a:ext cx="228600" cy="228600"/>
          </a:xfrm>
          <a:prstGeom prst="star5">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About ESTCP</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153281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flipH="1">
            <a:off x="7077694" y="1480066"/>
            <a:ext cx="3048000" cy="830997"/>
          </a:xfrm>
          <a:prstGeom prst="rect">
            <a:avLst/>
          </a:prstGeom>
          <a:noFill/>
        </p:spPr>
        <p:txBody>
          <a:bodyPr wrap="square">
            <a:spAutoFit/>
          </a:bodyPr>
          <a:lstStyle/>
          <a:p>
            <a:pPr algn="ctr">
              <a:defRPr/>
            </a:pPr>
            <a:r>
              <a:rPr lang="en-US" sz="2400" dirty="0"/>
              <a:t>Military Installation Energy Consumption</a:t>
            </a:r>
          </a:p>
        </p:txBody>
      </p:sp>
      <p:sp>
        <p:nvSpPr>
          <p:cNvPr id="18" name="TextBox 17"/>
          <p:cNvSpPr txBox="1"/>
          <p:nvPr/>
        </p:nvSpPr>
        <p:spPr>
          <a:xfrm flipH="1">
            <a:off x="2184867" y="1295401"/>
            <a:ext cx="3098042" cy="1200329"/>
          </a:xfrm>
          <a:prstGeom prst="rect">
            <a:avLst/>
          </a:prstGeom>
          <a:noFill/>
        </p:spPr>
        <p:txBody>
          <a:bodyPr wrap="square">
            <a:spAutoFit/>
          </a:bodyPr>
          <a:lstStyle/>
          <a:p>
            <a:pPr algn="ctr">
              <a:defRPr/>
            </a:pPr>
            <a:r>
              <a:rPr lang="en-US" sz="2400" dirty="0"/>
              <a:t>DoD Facility &amp; Operational Energy Cost:  $16.7B (FY15)</a:t>
            </a:r>
          </a:p>
        </p:txBody>
      </p:sp>
      <p:graphicFrame>
        <p:nvGraphicFramePr>
          <p:cNvPr id="16" name="Chart 15"/>
          <p:cNvGraphicFramePr>
            <a:graphicFrameLocks/>
          </p:cNvGraphicFramePr>
          <p:nvPr>
            <p:extLst/>
          </p:nvPr>
        </p:nvGraphicFramePr>
        <p:xfrm>
          <a:off x="1905989" y="2667001"/>
          <a:ext cx="4419600" cy="3513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nvPr>
        </p:nvGraphicFramePr>
        <p:xfrm>
          <a:off x="5380018" y="2646218"/>
          <a:ext cx="5172074" cy="3556200"/>
        </p:xfrm>
        <a:graphic>
          <a:graphicData uri="http://schemas.openxmlformats.org/drawingml/2006/chart">
            <c:chart xmlns:c="http://schemas.openxmlformats.org/drawingml/2006/chart" xmlns:r="http://schemas.openxmlformats.org/officeDocument/2006/relationships" r:id="rId4"/>
          </a:graphicData>
        </a:graphic>
      </p:graphicFrame>
      <p:sp>
        <p:nvSpPr>
          <p:cNvPr id="19" name="Slide Number Placeholder 2"/>
          <p:cNvSpPr txBox="1">
            <a:spLocks/>
          </p:cNvSpPr>
          <p:nvPr/>
        </p:nvSpPr>
        <p:spPr>
          <a:xfrm>
            <a:off x="1524000" y="6527171"/>
            <a:ext cx="533400" cy="313366"/>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5B4560D-8CC6-4908-B13A-BAB4884F505E}" type="slidenum">
              <a:rPr lang="en-US">
                <a:solidFill>
                  <a:prstClr val="white"/>
                </a:solidFill>
                <a:latin typeface="Calibri"/>
              </a:rPr>
              <a:pPr>
                <a:defRPr/>
              </a:pPr>
              <a:t>3</a:t>
            </a:fld>
            <a:endParaRPr lang="en-US" dirty="0">
              <a:solidFill>
                <a:prstClr val="white"/>
              </a:solidFill>
              <a:latin typeface="Calibri"/>
            </a:endParaRPr>
          </a:p>
        </p:txBody>
      </p:sp>
      <p:sp>
        <p:nvSpPr>
          <p:cNvPr id="20" name="TextBox 19"/>
          <p:cNvSpPr txBox="1"/>
          <p:nvPr/>
        </p:nvSpPr>
        <p:spPr>
          <a:xfrm>
            <a:off x="5166411" y="3443349"/>
            <a:ext cx="1176003" cy="651164"/>
          </a:xfrm>
          <a:prstGeom prst="rect">
            <a:avLst/>
          </a:prstGeom>
          <a:noFill/>
        </p:spPr>
        <p:txBody>
          <a:bodyPr wrap="square" rtlCol="0">
            <a:spAutoFit/>
          </a:bodyPr>
          <a:lstStyle/>
          <a:p>
            <a:r>
              <a:rPr lang="en-US" dirty="0">
                <a:solidFill>
                  <a:prstClr val="black"/>
                </a:solidFill>
                <a:latin typeface="Calibri"/>
              </a:rPr>
              <a:t>ESTCP Test Bed Focus</a:t>
            </a:r>
          </a:p>
        </p:txBody>
      </p:sp>
      <p:cxnSp>
        <p:nvCxnSpPr>
          <p:cNvPr id="21" name="Straight Arrow Connector 20"/>
          <p:cNvCxnSpPr/>
          <p:nvPr/>
        </p:nvCxnSpPr>
        <p:spPr>
          <a:xfrm flipH="1">
            <a:off x="4597112" y="3768931"/>
            <a:ext cx="508289" cy="325582"/>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2" name="Straight Connector 21"/>
          <p:cNvCxnSpPr/>
          <p:nvPr/>
        </p:nvCxnSpPr>
        <p:spPr>
          <a:xfrm flipV="1">
            <a:off x="4343400" y="3051958"/>
            <a:ext cx="3352800" cy="605642"/>
          </a:xfrm>
          <a:prstGeom prst="line">
            <a:avLst/>
          </a:prstGeom>
          <a:noFill/>
          <a:ln w="9525" cap="flat" cmpd="sng" algn="ctr">
            <a:solidFill>
              <a:sysClr val="windowText" lastClr="000000"/>
            </a:solidFill>
            <a:prstDash val="dash"/>
          </a:ln>
          <a:effectLst/>
        </p:spPr>
      </p:cxnSp>
      <p:cxnSp>
        <p:nvCxnSpPr>
          <p:cNvPr id="23" name="Straight Connector 22"/>
          <p:cNvCxnSpPr/>
          <p:nvPr/>
        </p:nvCxnSpPr>
        <p:spPr>
          <a:xfrm>
            <a:off x="4419600" y="5047014"/>
            <a:ext cx="3124200" cy="820387"/>
          </a:xfrm>
          <a:prstGeom prst="line">
            <a:avLst/>
          </a:prstGeom>
          <a:noFill/>
          <a:ln w="9525" cap="flat" cmpd="sng" algn="ctr">
            <a:solidFill>
              <a:sysClr val="windowText" lastClr="000000"/>
            </a:solidFill>
            <a:prstDash val="dash"/>
          </a:ln>
          <a:effectLst/>
        </p:spPr>
      </p:cxnSp>
      <p:sp>
        <p:nvSpPr>
          <p:cNvPr id="12" name="Rectangle 11"/>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DoD Energy Use – ESTCP Focus</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069199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8136" y="1489838"/>
            <a:ext cx="5029200" cy="5257801"/>
          </a:xfrm>
        </p:spPr>
        <p:txBody>
          <a:bodyPr>
            <a:normAutofit fontScale="70000" lnSpcReduction="20000"/>
          </a:bodyPr>
          <a:lstStyle/>
          <a:p>
            <a:pPr>
              <a:spcAft>
                <a:spcPts val="600"/>
              </a:spcAft>
            </a:pPr>
            <a:r>
              <a:rPr lang="en-US" sz="3100" dirty="0"/>
              <a:t>Smart and secure installation energy management</a:t>
            </a:r>
          </a:p>
          <a:p>
            <a:pPr lvl="1"/>
            <a:r>
              <a:rPr lang="en-US" sz="2600" dirty="0"/>
              <a:t>Microgrids</a:t>
            </a:r>
          </a:p>
          <a:p>
            <a:pPr lvl="1"/>
            <a:r>
              <a:rPr lang="en-US" sz="2600" dirty="0"/>
              <a:t>Energy storage</a:t>
            </a:r>
          </a:p>
          <a:p>
            <a:pPr lvl="1"/>
            <a:r>
              <a:rPr lang="en-US" sz="2600" dirty="0"/>
              <a:t>Ancillary service markets</a:t>
            </a:r>
          </a:p>
          <a:p>
            <a:pPr lvl="1">
              <a:spcAft>
                <a:spcPts val="1200"/>
              </a:spcAft>
            </a:pPr>
            <a:r>
              <a:rPr lang="en-US" sz="2600" dirty="0"/>
              <a:t>Cybersecurity</a:t>
            </a:r>
          </a:p>
          <a:p>
            <a:pPr>
              <a:spcAft>
                <a:spcPts val="600"/>
              </a:spcAft>
            </a:pPr>
            <a:r>
              <a:rPr lang="en-US" sz="3100" dirty="0"/>
              <a:t>Efficient integrated buildings and components</a:t>
            </a:r>
          </a:p>
          <a:p>
            <a:pPr lvl="1"/>
            <a:r>
              <a:rPr lang="en-US" sz="2500" dirty="0"/>
              <a:t>Design, retrofit, operate</a:t>
            </a:r>
          </a:p>
          <a:p>
            <a:pPr lvl="1"/>
            <a:r>
              <a:rPr lang="en-US" sz="2500" dirty="0"/>
              <a:t>Enterprise optimized investment</a:t>
            </a:r>
          </a:p>
          <a:p>
            <a:pPr lvl="1"/>
            <a:r>
              <a:rPr lang="en-US" sz="2600" dirty="0"/>
              <a:t>Advanced components</a:t>
            </a:r>
          </a:p>
          <a:p>
            <a:pPr lvl="1"/>
            <a:r>
              <a:rPr lang="en-US" sz="2600" dirty="0"/>
              <a:t>Intelligent building management</a:t>
            </a:r>
          </a:p>
          <a:p>
            <a:pPr lvl="1">
              <a:spcAft>
                <a:spcPts val="1200"/>
              </a:spcAft>
            </a:pPr>
            <a:r>
              <a:rPr lang="en-US" sz="2600" dirty="0"/>
              <a:t>Non-invasive energy audits</a:t>
            </a:r>
          </a:p>
          <a:p>
            <a:pPr>
              <a:spcAft>
                <a:spcPts val="600"/>
              </a:spcAft>
            </a:pPr>
            <a:r>
              <a:rPr lang="en-US" sz="3100" dirty="0"/>
              <a:t>Distributed generation</a:t>
            </a:r>
          </a:p>
          <a:p>
            <a:pPr lvl="1"/>
            <a:r>
              <a:rPr lang="en-US" sz="2600" dirty="0"/>
              <a:t>Cost effective</a:t>
            </a:r>
          </a:p>
          <a:p>
            <a:pPr lvl="1"/>
            <a:r>
              <a:rPr lang="en-US" sz="2600" dirty="0"/>
              <a:t>On-site</a:t>
            </a:r>
          </a:p>
          <a:p>
            <a:pPr lvl="1"/>
            <a:r>
              <a:rPr lang="en-US" sz="2600" dirty="0"/>
              <a:t>Emphasis on renewables</a:t>
            </a:r>
            <a:endParaRPr lang="en-US" dirty="0">
              <a:solidFill>
                <a:schemeClr val="tx1"/>
              </a:solidFill>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5877"/>
          <a:stretch/>
        </p:blipFill>
        <p:spPr bwMode="auto">
          <a:xfrm>
            <a:off x="8702040" y="4724401"/>
            <a:ext cx="1737360" cy="1548625"/>
          </a:xfrm>
          <a:prstGeom prst="rect">
            <a:avLst/>
          </a:prstGeom>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174" t="14157" r="3403" b="11804"/>
          <a:stretch/>
        </p:blipFill>
        <p:spPr bwMode="auto">
          <a:xfrm>
            <a:off x="6964680" y="1675196"/>
            <a:ext cx="3474720" cy="1473522"/>
          </a:xfrm>
          <a:prstGeom prst="rect">
            <a:avLst/>
          </a:prstGeom>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23" b="3074"/>
          <a:stretch/>
        </p:blipFill>
        <p:spPr bwMode="auto">
          <a:xfrm>
            <a:off x="6964680" y="4724401"/>
            <a:ext cx="1737360" cy="1548625"/>
          </a:xfrm>
          <a:prstGeom prst="rect">
            <a:avLst/>
          </a:prstGeom>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4680" y="3124200"/>
            <a:ext cx="3474720" cy="1614802"/>
          </a:xfrm>
          <a:prstGeom prst="rect">
            <a:avLst/>
          </a:prstGeom>
          <a:solidFill>
            <a:schemeClr val="tx1"/>
          </a:solidFill>
          <a:ln w="19050">
            <a:solidFill>
              <a:schemeClr val="tx1"/>
            </a:solidFill>
          </a:ln>
          <a:effectLst/>
        </p:spPr>
      </p:pic>
      <p:sp>
        <p:nvSpPr>
          <p:cNvPr id="10" name="Rectangle 9"/>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Energy and Water</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304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2773138465"/>
              </p:ext>
            </p:extLst>
          </p:nvPr>
        </p:nvGraphicFramePr>
        <p:xfrm>
          <a:off x="1641987" y="1042219"/>
          <a:ext cx="7640316" cy="51620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Completed EW Projects</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9558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1" y="1124549"/>
            <a:ext cx="5334000" cy="535921"/>
          </a:xfrm>
          <a:prstGeom prst="rect">
            <a:avLst/>
          </a:prstGeom>
          <a:noFill/>
          <a:ln w="9525">
            <a:noFill/>
            <a:miter lim="800000"/>
            <a:headEnd/>
            <a:tailEnd/>
          </a:ln>
        </p:spPr>
        <p:txBody>
          <a:bodyPr lIns="64211" tIns="31542" rIns="64211" bIns="31542"/>
          <a:lstStyle/>
          <a:p>
            <a:pPr defTabSz="649064">
              <a:spcBef>
                <a:spcPct val="50000"/>
              </a:spcBef>
            </a:pPr>
            <a:endParaRPr lang="en-US" sz="1725" dirty="0">
              <a:latin typeface="Times New Roman" pitchFamily="18" charset="0"/>
            </a:endParaRPr>
          </a:p>
        </p:txBody>
      </p:sp>
      <p:sp>
        <p:nvSpPr>
          <p:cNvPr id="10244" name="Rectangle 10"/>
          <p:cNvSpPr>
            <a:spLocks noGrp="1" noChangeArrowheads="1"/>
          </p:cNvSpPr>
          <p:nvPr>
            <p:ph idx="1"/>
          </p:nvPr>
        </p:nvSpPr>
        <p:spPr>
          <a:xfrm>
            <a:off x="838200" y="1124549"/>
            <a:ext cx="10515600" cy="4351338"/>
          </a:xfrm>
        </p:spPr>
        <p:txBody>
          <a:bodyPr/>
          <a:lstStyle/>
          <a:p>
            <a:r>
              <a:rPr lang="en-US" dirty="0"/>
              <a:t>Partner With Stakeholders and Test at DoD Facilities</a:t>
            </a:r>
          </a:p>
          <a:p>
            <a:pPr lvl="1"/>
            <a:r>
              <a:rPr lang="en-US" dirty="0"/>
              <a:t> Developer, regulators, and end-user</a:t>
            </a:r>
          </a:p>
          <a:p>
            <a:pPr lvl="1"/>
            <a:r>
              <a:rPr lang="en-US" dirty="0"/>
              <a:t> Direct transition</a:t>
            </a:r>
          </a:p>
          <a:p>
            <a:r>
              <a:rPr lang="en-US" dirty="0"/>
              <a:t>Validate Operational Cost and Performance</a:t>
            </a:r>
          </a:p>
          <a:p>
            <a:pPr lvl="1"/>
            <a:r>
              <a:rPr lang="en-US" dirty="0"/>
              <a:t> Independent test and evaluation</a:t>
            </a:r>
          </a:p>
          <a:p>
            <a:pPr lvl="1"/>
            <a:r>
              <a:rPr lang="en-US" dirty="0"/>
              <a:t> Satisfy regulatory and user communities</a:t>
            </a:r>
          </a:p>
          <a:p>
            <a:r>
              <a:rPr lang="en-US" dirty="0"/>
              <a:t>Identify DoD Market Opportunities</a:t>
            </a:r>
          </a:p>
          <a:p>
            <a:pPr lvl="1"/>
            <a:r>
              <a:rPr lang="en-US" dirty="0"/>
              <a:t> Technology transfer</a:t>
            </a:r>
          </a:p>
          <a:p>
            <a:endParaRPr lang="en-US" dirty="0"/>
          </a:p>
        </p:txBody>
      </p:sp>
      <p:sp>
        <p:nvSpPr>
          <p:cNvPr id="6" name="Rectangle 5"/>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ESTCP Methodology</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3673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1" y="1231726"/>
            <a:ext cx="5334000" cy="535921"/>
          </a:xfrm>
          <a:prstGeom prst="rect">
            <a:avLst/>
          </a:prstGeom>
          <a:noFill/>
          <a:ln w="9525">
            <a:noFill/>
            <a:miter lim="800000"/>
            <a:headEnd/>
            <a:tailEnd/>
          </a:ln>
        </p:spPr>
        <p:txBody>
          <a:bodyPr lIns="64211" tIns="31542" rIns="64211" bIns="31542"/>
          <a:lstStyle/>
          <a:p>
            <a:pPr defTabSz="649064">
              <a:spcBef>
                <a:spcPct val="50000"/>
              </a:spcBef>
            </a:pPr>
            <a:endParaRPr lang="en-US" sz="1725" dirty="0">
              <a:latin typeface="Times New Roman" pitchFamily="18" charset="0"/>
            </a:endParaRPr>
          </a:p>
        </p:txBody>
      </p:sp>
      <p:sp>
        <p:nvSpPr>
          <p:cNvPr id="11268" name="Rectangle 10"/>
          <p:cNvSpPr>
            <a:spLocks noGrp="1" noChangeArrowheads="1"/>
          </p:cNvSpPr>
          <p:nvPr>
            <p:ph idx="1"/>
          </p:nvPr>
        </p:nvSpPr>
        <p:spPr>
          <a:xfrm>
            <a:off x="1600201" y="1106396"/>
            <a:ext cx="8229600" cy="4221163"/>
          </a:xfrm>
        </p:spPr>
        <p:txBody>
          <a:bodyPr>
            <a:normAutofit fontScale="92500" lnSpcReduction="10000"/>
          </a:bodyPr>
          <a:lstStyle/>
          <a:p>
            <a:r>
              <a:rPr lang="en-US" dirty="0"/>
              <a:t>Formal Demonstration Plans</a:t>
            </a:r>
          </a:p>
          <a:p>
            <a:pPr lvl="1"/>
            <a:r>
              <a:rPr lang="en-US" dirty="0"/>
              <a:t>Detailed performance objectives</a:t>
            </a:r>
          </a:p>
          <a:p>
            <a:pPr lvl="1"/>
            <a:r>
              <a:rPr lang="en-US" dirty="0"/>
              <a:t>Independent review</a:t>
            </a:r>
          </a:p>
          <a:p>
            <a:r>
              <a:rPr lang="en-US" dirty="0"/>
              <a:t>Execution of Technology Demonstration</a:t>
            </a:r>
          </a:p>
          <a:p>
            <a:pPr lvl="1"/>
            <a:r>
              <a:rPr lang="en-US" dirty="0"/>
              <a:t>Collect cost and performance data</a:t>
            </a:r>
          </a:p>
          <a:p>
            <a:r>
              <a:rPr lang="en-US" dirty="0"/>
              <a:t>Written Reports on Cost and Performance</a:t>
            </a:r>
          </a:p>
          <a:p>
            <a:pPr lvl="1"/>
            <a:r>
              <a:rPr lang="en-US" dirty="0"/>
              <a:t>Technical report</a:t>
            </a:r>
          </a:p>
          <a:p>
            <a:pPr lvl="1"/>
            <a:r>
              <a:rPr lang="en-US" dirty="0"/>
              <a:t>Cost and performance summary report</a:t>
            </a:r>
          </a:p>
          <a:p>
            <a:r>
              <a:rPr lang="en-US" dirty="0"/>
              <a:t>Support for Transition</a:t>
            </a:r>
          </a:p>
          <a:p>
            <a:pPr lvl="1"/>
            <a:r>
              <a:rPr lang="en-US" dirty="0"/>
              <a:t>Regulatory/end-user acceptance</a:t>
            </a:r>
          </a:p>
          <a:p>
            <a:pPr lvl="1"/>
            <a:r>
              <a:rPr lang="en-US" dirty="0"/>
              <a:t>Guidance and training</a:t>
            </a:r>
          </a:p>
          <a:p>
            <a:pPr lvl="1"/>
            <a:endParaRPr lang="en-US" dirty="0"/>
          </a:p>
          <a:p>
            <a:endParaRPr lang="en-US" dirty="0"/>
          </a:p>
        </p:txBody>
      </p:sp>
      <p:sp>
        <p:nvSpPr>
          <p:cNvPr id="6" name="Rectangle 5"/>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Project Requirements</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97888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a:stCxn id="12324" idx="2"/>
          </p:cNvCxnSpPr>
          <p:nvPr/>
        </p:nvCxnSpPr>
        <p:spPr bwMode="auto">
          <a:xfrm flipH="1">
            <a:off x="6072062" y="2246128"/>
            <a:ext cx="1" cy="43046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bwMode="auto">
          <a:xfrm flipH="1">
            <a:off x="6072435" y="3033524"/>
            <a:ext cx="1" cy="127033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grpSp>
        <p:nvGrpSpPr>
          <p:cNvPr id="6" name="Group 59"/>
          <p:cNvGrpSpPr>
            <a:grpSpLocks/>
          </p:cNvGrpSpPr>
          <p:nvPr/>
        </p:nvGrpSpPr>
        <p:grpSpPr bwMode="auto">
          <a:xfrm>
            <a:off x="4910806" y="1657874"/>
            <a:ext cx="2322513" cy="1375651"/>
            <a:chOff x="760" y="2728"/>
            <a:chExt cx="1463" cy="1050"/>
          </a:xfrm>
          <a:solidFill>
            <a:srgbClr val="06684B"/>
          </a:solidFill>
          <a:scene3d>
            <a:camera prst="orthographicFront">
              <a:rot lat="0" lon="0" rev="0"/>
            </a:camera>
            <a:lightRig rig="chilly" dir="t">
              <a:rot lat="0" lon="0" rev="5400000"/>
            </a:lightRig>
          </a:scene3d>
        </p:grpSpPr>
        <p:sp>
          <p:nvSpPr>
            <p:cNvPr id="12321" name="Rectangle 64"/>
            <p:cNvSpPr>
              <a:spLocks noChangeArrowheads="1"/>
            </p:cNvSpPr>
            <p:nvPr/>
          </p:nvSpPr>
          <p:spPr bwMode="auto">
            <a:xfrm>
              <a:off x="876" y="3524"/>
              <a:ext cx="1230" cy="254"/>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lightRig rig="chilly" dir="t"/>
            </a:scene3d>
            <a:sp3d extrusionH="254000" contourW="19050">
              <a:bevelT/>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rgbClr val="FFFFFF"/>
                  </a:solidFill>
                </a:rPr>
                <a:t>Pre-Proposal</a:t>
              </a:r>
            </a:p>
          </p:txBody>
        </p:sp>
        <p:sp>
          <p:nvSpPr>
            <p:cNvPr id="12324" name="Rectangle 67"/>
            <p:cNvSpPr>
              <a:spLocks noChangeArrowheads="1"/>
            </p:cNvSpPr>
            <p:nvPr/>
          </p:nvSpPr>
          <p:spPr bwMode="auto">
            <a:xfrm>
              <a:off x="760" y="2728"/>
              <a:ext cx="1463" cy="449"/>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lightRig rig="chilly" dir="t"/>
            </a:scene3d>
            <a:sp3d extrusionH="254000" contourW="19050">
              <a:bevelT/>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rgbClr val="FFFFFF"/>
                  </a:solidFill>
                </a:rPr>
                <a:t>Broad Agency Announcement Call</a:t>
              </a:r>
            </a:p>
          </p:txBody>
        </p:sp>
      </p:grpSp>
      <p:cxnSp>
        <p:nvCxnSpPr>
          <p:cNvPr id="12340" name="Straight Arrow Connector 12339"/>
          <p:cNvCxnSpPr/>
          <p:nvPr/>
        </p:nvCxnSpPr>
        <p:spPr>
          <a:xfrm flipH="1">
            <a:off x="7216845" y="2245954"/>
            <a:ext cx="1780264" cy="5537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3044602" y="2261189"/>
            <a:ext cx="1751174" cy="5385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295" name="Rectangle 10"/>
          <p:cNvSpPr>
            <a:spLocks noChangeArrowheads="1"/>
          </p:cNvSpPr>
          <p:nvPr/>
        </p:nvSpPr>
        <p:spPr bwMode="auto">
          <a:xfrm>
            <a:off x="3543301" y="963769"/>
            <a:ext cx="5295900" cy="535921"/>
          </a:xfrm>
          <a:prstGeom prst="rect">
            <a:avLst/>
          </a:prstGeom>
          <a:noFill/>
          <a:ln w="9525">
            <a:noFill/>
            <a:miter lim="800000"/>
            <a:headEnd/>
            <a:tailEnd/>
          </a:ln>
        </p:spPr>
        <p:txBody>
          <a:bodyPr lIns="69074" tIns="34537" rIns="69074" bIns="34537" anchor="ctr"/>
          <a:lstStyle/>
          <a:p>
            <a:endParaRPr lang="en-US" sz="3001" dirty="0">
              <a:solidFill>
                <a:schemeClr val="bg1"/>
              </a:solidFill>
              <a:latin typeface="Times New Roman" pitchFamily="18" charset="0"/>
            </a:endParaRPr>
          </a:p>
        </p:txBody>
      </p:sp>
      <p:sp>
        <p:nvSpPr>
          <p:cNvPr id="12335" name="Rectangle 29"/>
          <p:cNvSpPr>
            <a:spLocks noChangeArrowheads="1"/>
          </p:cNvSpPr>
          <p:nvPr/>
        </p:nvSpPr>
        <p:spPr bwMode="auto">
          <a:xfrm>
            <a:off x="1991247" y="1657940"/>
            <a:ext cx="2301479" cy="587947"/>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lightRig rig="chilly" dir="t"/>
          </a:scene3d>
          <a:sp3d extrusionH="254000" contourW="19050">
            <a:bevelT/>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rgbClr val="FFFFFF"/>
                </a:solidFill>
              </a:rPr>
              <a:t>Department </a:t>
            </a:r>
          </a:p>
          <a:p>
            <a:pPr algn="ctr">
              <a:defRPr/>
            </a:pPr>
            <a:r>
              <a:rPr lang="en-US" sz="1500" b="1" dirty="0">
                <a:solidFill>
                  <a:srgbClr val="FFFFFF"/>
                </a:solidFill>
              </a:rPr>
              <a:t>of Defense Call</a:t>
            </a:r>
          </a:p>
        </p:txBody>
      </p:sp>
      <p:sp>
        <p:nvSpPr>
          <p:cNvPr id="12314" name="Rectangle 81"/>
          <p:cNvSpPr>
            <a:spLocks noChangeArrowheads="1"/>
          </p:cNvSpPr>
          <p:nvPr/>
        </p:nvSpPr>
        <p:spPr bwMode="auto">
          <a:xfrm>
            <a:off x="7844088" y="1657940"/>
            <a:ext cx="2306040" cy="587947"/>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lightRig rig="chilly" dir="t">
              <a:rot lat="0" lon="0" rev="10800000"/>
            </a:lightRig>
          </a:scene3d>
          <a:sp3d extrusionH="254000" contourW="19050">
            <a:bevelT w="82550" h="44450" prst="artDeco"/>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lIns="69074" tIns="34537" rIns="69074" bIns="34537" anchor="ctr">
            <a:spAutoFit/>
          </a:bodyPr>
          <a:lstStyle/>
          <a:p>
            <a:pPr algn="ctr">
              <a:defRPr/>
            </a:pPr>
            <a:r>
              <a:rPr lang="en-US" sz="1500" b="1" dirty="0">
                <a:solidFill>
                  <a:srgbClr val="FFFFFF"/>
                </a:solidFill>
              </a:rPr>
              <a:t>Federal Organizations Outside DoD Call</a:t>
            </a:r>
          </a:p>
        </p:txBody>
      </p:sp>
      <p:sp>
        <p:nvSpPr>
          <p:cNvPr id="17" name="Rectangle 64"/>
          <p:cNvSpPr>
            <a:spLocks noChangeArrowheads="1"/>
          </p:cNvSpPr>
          <p:nvPr/>
        </p:nvSpPr>
        <p:spPr bwMode="auto">
          <a:xfrm>
            <a:off x="5096122" y="3248129"/>
            <a:ext cx="1952625" cy="332558"/>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rot lat="0" lon="0" rev="0"/>
            </a:camera>
            <a:lightRig rig="chilly" dir="t">
              <a:rot lat="0" lon="0" rev="5400000"/>
            </a:lightRig>
          </a:scene3d>
          <a:sp3d extrusionH="254000" contourW="19050">
            <a:bevelT w="82550" h="44450" prst="artDeco"/>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chemeClr val="bg1">
                    <a:lumMod val="95000"/>
                  </a:schemeClr>
                </a:solidFill>
              </a:rPr>
              <a:t>Full Proposal</a:t>
            </a:r>
          </a:p>
        </p:txBody>
      </p:sp>
      <p:sp>
        <p:nvSpPr>
          <p:cNvPr id="18" name="Rectangle 64"/>
          <p:cNvSpPr>
            <a:spLocks noChangeArrowheads="1"/>
          </p:cNvSpPr>
          <p:nvPr/>
        </p:nvSpPr>
        <p:spPr bwMode="auto">
          <a:xfrm>
            <a:off x="5096122" y="3784905"/>
            <a:ext cx="1952625" cy="332558"/>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rot lat="0" lon="0" rev="0"/>
            </a:camera>
            <a:lightRig rig="chilly" dir="t">
              <a:rot lat="0" lon="0" rev="5400000"/>
            </a:lightRig>
          </a:scene3d>
          <a:sp3d extrusionH="254000" contourW="19050">
            <a:bevelT w="82550" h="44450" prst="artDeco"/>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chemeClr val="bg1">
                    <a:lumMod val="95000"/>
                  </a:schemeClr>
                </a:solidFill>
              </a:rPr>
              <a:t>Oral Briefing</a:t>
            </a:r>
          </a:p>
        </p:txBody>
      </p:sp>
      <p:sp>
        <p:nvSpPr>
          <p:cNvPr id="19" name="Rectangle 64"/>
          <p:cNvSpPr>
            <a:spLocks noChangeArrowheads="1"/>
          </p:cNvSpPr>
          <p:nvPr/>
        </p:nvSpPr>
        <p:spPr bwMode="auto">
          <a:xfrm>
            <a:off x="5096122" y="4355698"/>
            <a:ext cx="1952625" cy="332558"/>
          </a:xfrm>
          <a:prstGeom prst="flowChartAlternateProcess">
            <a:avLst/>
          </a:prstGeom>
          <a:solidFill>
            <a:srgbClr val="06684B"/>
          </a:solidFill>
          <a:ln w="34925">
            <a:solidFill>
              <a:srgbClr val="06684B"/>
            </a:solidFill>
            <a:headEnd/>
            <a:tailEnd/>
          </a:ln>
          <a:effectLst>
            <a:outerShdw blurRad="225425" dist="50800" dir="5220000" algn="ctr">
              <a:srgbClr val="000000">
                <a:alpha val="33000"/>
              </a:srgbClr>
            </a:outerShdw>
          </a:effectLst>
          <a:scene3d>
            <a:camera prst="orthographicFront">
              <a:rot lat="0" lon="0" rev="0"/>
            </a:camera>
            <a:lightRig rig="chilly" dir="t">
              <a:rot lat="0" lon="0" rev="5400000"/>
            </a:lightRig>
          </a:scene3d>
          <a:sp3d extrusionH="254000" contourW="19050">
            <a:bevelT w="82550" h="44450" prst="artDeco"/>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lIns="69074" tIns="34537" rIns="69074" bIns="34537" anchor="ctr">
            <a:spAutoFit/>
          </a:bodyPr>
          <a:lstStyle/>
          <a:p>
            <a:pPr algn="ctr">
              <a:defRPr/>
            </a:pPr>
            <a:r>
              <a:rPr lang="en-US" sz="1500" b="1" dirty="0">
                <a:solidFill>
                  <a:schemeClr val="bg1">
                    <a:lumMod val="95000"/>
                  </a:schemeClr>
                </a:solidFill>
              </a:rPr>
              <a:t>Selections</a:t>
            </a:r>
          </a:p>
        </p:txBody>
      </p:sp>
      <p:sp>
        <p:nvSpPr>
          <p:cNvPr id="21" name="Rectangle 20"/>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ESTCP Solicitation Process</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4998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6760086"/>
              </p:ext>
            </p:extLst>
          </p:nvPr>
        </p:nvGraphicFramePr>
        <p:xfrm>
          <a:off x="1111045" y="1589215"/>
          <a:ext cx="9507794" cy="2613786"/>
        </p:xfrm>
        <a:graphic>
          <a:graphicData uri="http://schemas.openxmlformats.org/drawingml/2006/table">
            <a:tbl>
              <a:tblPr bandRow="1">
                <a:tableStyleId>{69CF1AB2-1976-4502-BF36-3FF5EA218861}</a:tableStyleId>
              </a:tblPr>
              <a:tblGrid>
                <a:gridCol w="5122607">
                  <a:extLst>
                    <a:ext uri="{9D8B030D-6E8A-4147-A177-3AD203B41FA5}">
                      <a16:colId xmlns:a16="http://schemas.microsoft.com/office/drawing/2014/main" val="20000"/>
                    </a:ext>
                  </a:extLst>
                </a:gridCol>
                <a:gridCol w="4385187">
                  <a:extLst>
                    <a:ext uri="{9D8B030D-6E8A-4147-A177-3AD203B41FA5}">
                      <a16:colId xmlns:a16="http://schemas.microsoft.com/office/drawing/2014/main" val="20001"/>
                    </a:ext>
                  </a:extLst>
                </a:gridCol>
              </a:tblGrid>
              <a:tr h="278202">
                <a:tc>
                  <a:txBody>
                    <a:bodyPr/>
                    <a:lstStyle/>
                    <a:p>
                      <a:r>
                        <a:rPr lang="en-US" sz="2000" dirty="0"/>
                        <a:t>ESTCP Solicitations Released</a:t>
                      </a:r>
                    </a:p>
                  </a:txBody>
                  <a:tcPr marT="34299" marB="34299"/>
                </a:tc>
                <a:tc>
                  <a:txBody>
                    <a:bodyPr/>
                    <a:lstStyle/>
                    <a:p>
                      <a:r>
                        <a:rPr lang="en-US" sz="2000" dirty="0"/>
                        <a:t>February 2, 2017</a:t>
                      </a:r>
                    </a:p>
                  </a:txBody>
                  <a:tcPr marT="34299" marB="34299"/>
                </a:tc>
                <a:extLst>
                  <a:ext uri="{0D108BD9-81ED-4DB2-BD59-A6C34878D82A}">
                    <a16:rowId xmlns:a16="http://schemas.microsoft.com/office/drawing/2014/main" val="10000"/>
                  </a:ext>
                </a:extLst>
              </a:tr>
              <a:tr h="278202">
                <a:tc>
                  <a:txBody>
                    <a:bodyPr/>
                    <a:lstStyle/>
                    <a:p>
                      <a:r>
                        <a:rPr lang="en-US" sz="2000" dirty="0"/>
                        <a:t>Pre-proposals Due</a:t>
                      </a:r>
                    </a:p>
                  </a:txBody>
                  <a:tcPr marT="34299" marB="34299"/>
                </a:tc>
                <a:tc>
                  <a:txBody>
                    <a:bodyPr/>
                    <a:lstStyle/>
                    <a:p>
                      <a:r>
                        <a:rPr lang="en-US" sz="2000" dirty="0"/>
                        <a:t>April</a:t>
                      </a:r>
                      <a:r>
                        <a:rPr lang="en-US" sz="2000" baseline="0" dirty="0"/>
                        <a:t> 6</a:t>
                      </a:r>
                      <a:r>
                        <a:rPr lang="en-US" sz="2000" dirty="0"/>
                        <a:t>, 2017, 2:00 p.m. Eastern Time</a:t>
                      </a:r>
                    </a:p>
                  </a:txBody>
                  <a:tcPr marT="34299" marB="34299"/>
                </a:tc>
                <a:extLst>
                  <a:ext uri="{0D108BD9-81ED-4DB2-BD59-A6C34878D82A}">
                    <a16:rowId xmlns:a16="http://schemas.microsoft.com/office/drawing/2014/main" val="10001"/>
                  </a:ext>
                </a:extLst>
              </a:tr>
              <a:tr h="278202">
                <a:tc>
                  <a:txBody>
                    <a:bodyPr/>
                    <a:lstStyle/>
                    <a:p>
                      <a:r>
                        <a:rPr lang="en-US" sz="2000" dirty="0"/>
                        <a:t>Full Proposal Requested</a:t>
                      </a:r>
                      <a:endParaRPr lang="en-US" sz="2000" dirty="0">
                        <a:solidFill>
                          <a:srgbClr val="FF0000"/>
                        </a:solidFill>
                      </a:endParaRPr>
                    </a:p>
                  </a:txBody>
                  <a:tcPr marT="34299" marB="342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June 2017</a:t>
                      </a:r>
                      <a:endParaRPr lang="en-US" sz="2000" dirty="0">
                        <a:solidFill>
                          <a:srgbClr val="FF0000"/>
                        </a:solidFill>
                      </a:endParaRPr>
                    </a:p>
                  </a:txBody>
                  <a:tcPr marT="34299" marB="34299"/>
                </a:tc>
                <a:extLst>
                  <a:ext uri="{0D108BD9-81ED-4DB2-BD59-A6C34878D82A}">
                    <a16:rowId xmlns:a16="http://schemas.microsoft.com/office/drawing/2014/main" val="10002"/>
                  </a:ext>
                </a:extLst>
              </a:tr>
              <a:tr h="278202">
                <a:tc>
                  <a:txBody>
                    <a:bodyPr/>
                    <a:lstStyle/>
                    <a:p>
                      <a:r>
                        <a:rPr lang="en-US" sz="2000" dirty="0"/>
                        <a:t>Full Proposals Due</a:t>
                      </a:r>
                      <a:endParaRPr lang="en-US" sz="2000" dirty="0">
                        <a:solidFill>
                          <a:srgbClr val="FF0000"/>
                        </a:solidFill>
                      </a:endParaRPr>
                    </a:p>
                  </a:txBody>
                  <a:tcPr marT="34299" marB="3429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August 2017</a:t>
                      </a:r>
                      <a:endParaRPr lang="en-US" sz="2000" dirty="0">
                        <a:solidFill>
                          <a:srgbClr val="FF0000"/>
                        </a:solidFill>
                      </a:endParaRPr>
                    </a:p>
                  </a:txBody>
                  <a:tcPr marT="34299" marB="34299"/>
                </a:tc>
                <a:extLst>
                  <a:ext uri="{0D108BD9-81ED-4DB2-BD59-A6C34878D82A}">
                    <a16:rowId xmlns:a16="http://schemas.microsoft.com/office/drawing/2014/main" val="10003"/>
                  </a:ext>
                </a:extLst>
              </a:tr>
              <a:tr h="278202">
                <a:tc>
                  <a:txBody>
                    <a:bodyPr/>
                    <a:lstStyle/>
                    <a:p>
                      <a:r>
                        <a:rPr lang="en-US" sz="2000" dirty="0"/>
                        <a:t>Briefings Before ESTCP Technical</a:t>
                      </a:r>
                      <a:r>
                        <a:rPr lang="en-US" sz="2000" baseline="0" dirty="0"/>
                        <a:t> Committee</a:t>
                      </a:r>
                      <a:r>
                        <a:rPr lang="en-US" sz="2000" dirty="0"/>
                        <a:t> </a:t>
                      </a:r>
                      <a:endParaRPr lang="en-US" sz="2000" dirty="0">
                        <a:solidFill>
                          <a:srgbClr val="FF0000"/>
                        </a:solidFill>
                      </a:endParaRPr>
                    </a:p>
                  </a:txBody>
                  <a:tcPr marT="34299" marB="34299"/>
                </a:tc>
                <a:tc>
                  <a:txBody>
                    <a:bodyPr/>
                    <a:lstStyle/>
                    <a:p>
                      <a:r>
                        <a:rPr lang="en-US" sz="2000" dirty="0"/>
                        <a:t>September 2017</a:t>
                      </a:r>
                      <a:endParaRPr lang="en-US" sz="2000" dirty="0">
                        <a:solidFill>
                          <a:srgbClr val="FF0000"/>
                        </a:solidFill>
                      </a:endParaRPr>
                    </a:p>
                  </a:txBody>
                  <a:tcPr marT="34299" marB="34299"/>
                </a:tc>
                <a:extLst>
                  <a:ext uri="{0D108BD9-81ED-4DB2-BD59-A6C34878D82A}">
                    <a16:rowId xmlns:a16="http://schemas.microsoft.com/office/drawing/2014/main" val="10004"/>
                  </a:ext>
                </a:extLst>
              </a:tr>
              <a:tr h="278202">
                <a:tc>
                  <a:txBody>
                    <a:bodyPr/>
                    <a:lstStyle/>
                    <a:p>
                      <a:r>
                        <a:rPr lang="en-US" sz="2000" dirty="0"/>
                        <a:t>Project</a:t>
                      </a:r>
                      <a:r>
                        <a:rPr lang="en-US" sz="2000" baseline="0" dirty="0"/>
                        <a:t> </a:t>
                      </a:r>
                      <a:r>
                        <a:rPr lang="en-US" sz="2000" dirty="0"/>
                        <a:t>Selection</a:t>
                      </a:r>
                      <a:endParaRPr lang="en-US" sz="2000" dirty="0">
                        <a:solidFill>
                          <a:srgbClr val="FF0000"/>
                        </a:solidFill>
                      </a:endParaRPr>
                    </a:p>
                  </a:txBody>
                  <a:tcPr marT="34299" marB="34299"/>
                </a:tc>
                <a:tc>
                  <a:txBody>
                    <a:bodyPr/>
                    <a:lstStyle/>
                    <a:p>
                      <a:r>
                        <a:rPr lang="en-US" sz="2000" dirty="0"/>
                        <a:t>October 2017</a:t>
                      </a:r>
                      <a:endParaRPr lang="en-US" sz="2000" dirty="0">
                        <a:solidFill>
                          <a:srgbClr val="FF0000"/>
                        </a:solidFill>
                      </a:endParaRPr>
                    </a:p>
                  </a:txBody>
                  <a:tcPr marT="34299" marB="34299"/>
                </a:tc>
                <a:extLst>
                  <a:ext uri="{0D108BD9-81ED-4DB2-BD59-A6C34878D82A}">
                    <a16:rowId xmlns:a16="http://schemas.microsoft.com/office/drawing/2014/main" val="10005"/>
                  </a:ext>
                </a:extLst>
              </a:tr>
              <a:tr h="278202">
                <a:tc>
                  <a:txBody>
                    <a:bodyPr/>
                    <a:lstStyle/>
                    <a:p>
                      <a:r>
                        <a:rPr lang="en-US" sz="2000" dirty="0"/>
                        <a:t>Project Initiation</a:t>
                      </a:r>
                      <a:endParaRPr lang="en-US" sz="2000" dirty="0">
                        <a:solidFill>
                          <a:srgbClr val="FF0000"/>
                        </a:solidFill>
                      </a:endParaRPr>
                    </a:p>
                  </a:txBody>
                  <a:tcPr marT="34299" marB="34299"/>
                </a:tc>
                <a:tc>
                  <a:txBody>
                    <a:bodyPr/>
                    <a:lstStyle/>
                    <a:p>
                      <a:r>
                        <a:rPr lang="en-US" sz="2000" dirty="0"/>
                        <a:t>Spring</a:t>
                      </a:r>
                      <a:r>
                        <a:rPr lang="en-US" sz="2000" baseline="0" dirty="0"/>
                        <a:t> 2018</a:t>
                      </a:r>
                      <a:endParaRPr lang="en-US" sz="2000" dirty="0">
                        <a:solidFill>
                          <a:srgbClr val="FF0000"/>
                        </a:solidFill>
                      </a:endParaRPr>
                    </a:p>
                  </a:txBody>
                  <a:tcPr marT="34299" marB="34299"/>
                </a:tc>
                <a:extLst>
                  <a:ext uri="{0D108BD9-81ED-4DB2-BD59-A6C34878D82A}">
                    <a16:rowId xmlns:a16="http://schemas.microsoft.com/office/drawing/2014/main" val="10006"/>
                  </a:ext>
                </a:extLst>
              </a:tr>
            </a:tbl>
          </a:graphicData>
        </a:graphic>
      </p:graphicFrame>
      <p:sp>
        <p:nvSpPr>
          <p:cNvPr id="5" name="Rectangle 4"/>
          <p:cNvSpPr/>
          <p:nvPr/>
        </p:nvSpPr>
        <p:spPr>
          <a:xfrm>
            <a:off x="725864" y="120860"/>
            <a:ext cx="11421311" cy="535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rgbClr val="0B3C5D"/>
                </a:solidFill>
                <a:latin typeface="Segoe UI" panose="020B0502040204020203" pitchFamily="34" charset="0"/>
                <a:cs typeface="Segoe UI" panose="020B0502040204020203" pitchFamily="34" charset="0"/>
              </a:rPr>
              <a:t>ESTCP Solicitation Dates</a:t>
            </a:r>
            <a:endParaRPr kumimoji="0" lang="en-US" sz="2800" b="1" i="0" strike="noStrike" kern="1200" cap="none" spc="0" normalizeH="0" baseline="0" noProof="0" dirty="0">
              <a:ln>
                <a:noFill/>
              </a:ln>
              <a:solidFill>
                <a:srgbClr val="0B3C5D"/>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30121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TotalTime>
  <Words>1121</Words>
  <Application>Microsoft Office PowerPoint</Application>
  <PresentationFormat>Widescreen</PresentationFormat>
  <Paragraphs>170</Paragraphs>
  <Slides>18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Arial</vt:lpstr>
      <vt:lpstr>Calibri</vt:lpstr>
      <vt:lpstr>Calibri Light</vt:lpstr>
      <vt:lpstr>Segoe SemiBold</vt:lpstr>
      <vt:lpstr>Segoe UI</vt:lpstr>
      <vt:lpstr>Segoe UI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Michael Chipley</cp:lastModifiedBy>
  <cp:revision>23</cp:revision>
  <dcterms:created xsi:type="dcterms:W3CDTF">2016-12-13T16:55:21Z</dcterms:created>
  <dcterms:modified xsi:type="dcterms:W3CDTF">2017-02-16T22:15:59Z</dcterms:modified>
</cp:coreProperties>
</file>